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9" r:id="rId16"/>
    <p:sldId id="280" r:id="rId17"/>
    <p:sldId id="259" r:id="rId18"/>
    <p:sldId id="272" r:id="rId19"/>
    <p:sldId id="273" r:id="rId20"/>
    <p:sldId id="274" r:id="rId21"/>
    <p:sldId id="276" r:id="rId22"/>
    <p:sldId id="277" r:id="rId23"/>
    <p:sldId id="278" r:id="rId24"/>
    <p:sldId id="28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0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10-Aug-15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325" y="2924869"/>
            <a:ext cx="5051865" cy="32868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Round Same Side Corner Rectangle 1"/>
          <p:cNvSpPr/>
          <p:nvPr/>
        </p:nvSpPr>
        <p:spPr>
          <a:xfrm rot="249350">
            <a:off x="9730793" y="182679"/>
            <a:ext cx="2215587" cy="846399"/>
          </a:xfrm>
          <a:prstGeom prst="round2Same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000" dirty="0" smtClean="0">
                <a:latin typeface="HGPSoeiKakugothicUB" panose="020B0900000000000000" pitchFamily="50" charset="-128"/>
                <a:ea typeface="HGPSoeiKakugothicUB" panose="020B0900000000000000" pitchFamily="50" charset="-128"/>
              </a:rPr>
              <a:t>第１３課</a:t>
            </a:r>
            <a:endParaRPr lang="en-US" sz="4000" dirty="0">
              <a:latin typeface="HGPSoeiKakugothicUB" panose="020B0900000000000000" pitchFamily="50" charset="-128"/>
              <a:ea typeface="HGPSoeiKakugothicUB" panose="020B0900000000000000" pitchFamily="50" charset="-128"/>
            </a:endParaRPr>
          </a:p>
        </p:txBody>
      </p:sp>
      <p:sp>
        <p:nvSpPr>
          <p:cNvPr id="3" name="Round Diagonal Corner Rectangle 2"/>
          <p:cNvSpPr/>
          <p:nvPr/>
        </p:nvSpPr>
        <p:spPr>
          <a:xfrm>
            <a:off x="5256744" y="938623"/>
            <a:ext cx="6689636" cy="2185577"/>
          </a:xfrm>
          <a:prstGeom prst="round2Diag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7200" dirty="0" smtClean="0">
                <a:latin typeface="mikachan-PB" panose="02000600000000000000" pitchFamily="2" charset="-128"/>
                <a:ea typeface="mikachan-PB" panose="02000600000000000000" pitchFamily="2" charset="-128"/>
              </a:rPr>
              <a:t>親の気持ち</a:t>
            </a:r>
            <a:endParaRPr lang="en-US" altLang="ja-JP" sz="7200" dirty="0" smtClean="0">
              <a:latin typeface="mikachan-PB" panose="02000600000000000000" pitchFamily="2" charset="-128"/>
              <a:ea typeface="mikachan-PB" panose="02000600000000000000" pitchFamily="2" charset="-128"/>
            </a:endParaRPr>
          </a:p>
          <a:p>
            <a:pPr algn="ctr"/>
            <a:r>
              <a:rPr lang="ja-JP" altLang="en-US" sz="7200" dirty="0" smtClean="0">
                <a:latin typeface="mikachan-PB" panose="02000600000000000000" pitchFamily="2" charset="-128"/>
                <a:ea typeface="mikachan-PB" panose="02000600000000000000" pitchFamily="2" charset="-128"/>
              </a:rPr>
              <a:t>子の気持ち</a:t>
            </a:r>
            <a:endParaRPr lang="en-US" sz="7200" dirty="0">
              <a:latin typeface="mikachan-PB" panose="02000600000000000000" pitchFamily="2" charset="-128"/>
              <a:ea typeface="mikachan-PB" panose="02000600000000000000" pitchFamily="2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8535">
            <a:off x="117760" y="46572"/>
            <a:ext cx="5095836" cy="12952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922" y="6309614"/>
            <a:ext cx="4539325" cy="5483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ounded Rectangle 5"/>
          <p:cNvSpPr/>
          <p:nvPr/>
        </p:nvSpPr>
        <p:spPr>
          <a:xfrm>
            <a:off x="224058" y="6393307"/>
            <a:ext cx="2608892" cy="381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Kristen ITC" panose="03050502040202030202" pitchFamily="66" charset="0"/>
              </a:rPr>
              <a:t>NGUYEN CUONG</a:t>
            </a:r>
            <a:endParaRPr lang="en-US" dirty="0">
              <a:latin typeface="Kristen ITC" panose="03050502040202030202" pitchFamily="66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475" y="1385163"/>
            <a:ext cx="3790950" cy="28765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3900" y="3962400"/>
            <a:ext cx="3829050" cy="2895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1622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190864" y="1387475"/>
            <a:ext cx="3886200" cy="68580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HGPSoeiKakupoptai" pitchFamily="50" charset="-128"/>
                <a:ea typeface="HGPSoeiKakupoptai" pitchFamily="50" charset="-128"/>
              </a:rPr>
              <a:t>CASE #2</a:t>
            </a:r>
            <a:endParaRPr lang="en-US" sz="36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HGPSoeiKakupoptai" pitchFamily="50" charset="-128"/>
              <a:ea typeface="HGPSoeiKakupoptai" pitchFamily="50" charset="-128"/>
            </a:endParaRPr>
          </a:p>
        </p:txBody>
      </p:sp>
      <p:sp>
        <p:nvSpPr>
          <p:cNvPr id="5" name="Rounded Rectangle 4"/>
          <p:cNvSpPr/>
          <p:nvPr/>
        </p:nvSpPr>
        <p:spPr>
          <a:xfrm rot="21127819">
            <a:off x="1636713" y="333375"/>
            <a:ext cx="4875212" cy="10668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MẪU CÂU VỚI</a:t>
            </a:r>
          </a:p>
          <a:p>
            <a:pPr algn="ctr">
              <a:defRPr/>
            </a:pPr>
            <a:r>
              <a:rPr lang="en-US" sz="36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ĐỘNG TỪ SAI KHIẾN</a:t>
            </a:r>
            <a:endParaRPr lang="en-US" sz="3600" dirty="0">
              <a:solidFill>
                <a:srgbClr val="FF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 rot="215318">
            <a:off x="6243361" y="346098"/>
            <a:ext cx="4427054" cy="826403"/>
          </a:xfrm>
          <a:prstGeom prst="round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  <a:reflection blurRad="6350" stA="50000" endA="300" endPos="55500" dist="50800" dir="5400000" sy="-100000" algn="bl" rotWithShape="0"/>
            <a:softEdge rad="127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【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使役</a:t>
            </a:r>
            <a:r>
              <a:rPr lang="en-US" altLang="ja-JP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】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（しえき）</a:t>
            </a:r>
            <a:endParaRPr lang="en-US" sz="3600" dirty="0">
              <a:solidFill>
                <a:srgbClr val="FF0000"/>
              </a:solidFill>
              <a:latin typeface="NtMotoyaKyotai" pitchFamily="18" charset="-128"/>
              <a:ea typeface="NtMotoyaKyotai" pitchFamily="18" charset="-128"/>
              <a:cs typeface="Tahoma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895328" y="2073275"/>
            <a:ext cx="6477272" cy="6858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T</a:t>
            </a:r>
            <a:r>
              <a:rPr lang="en-US" altLang="ja-JP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HA</a:t>
            </a:r>
            <a:r>
              <a:rPr lang="en-US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 ĐỘNG TỪ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260656" y="3511550"/>
            <a:ext cx="10785294" cy="160020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～は　～に　～を　（～で）　～させる</a:t>
            </a:r>
            <a:endParaRPr lang="en-US" sz="54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TagsXtreme" pitchFamily="2" charset="0"/>
              <a:ea typeface="HGPSoeiKakupoptai" pitchFamily="50" charset="-128"/>
            </a:endParaRPr>
          </a:p>
        </p:txBody>
      </p:sp>
      <p:sp>
        <p:nvSpPr>
          <p:cNvPr id="2" name="Oval 1"/>
          <p:cNvSpPr/>
          <p:nvPr/>
        </p:nvSpPr>
        <p:spPr>
          <a:xfrm>
            <a:off x="1742199" y="3473450"/>
            <a:ext cx="1295400" cy="152400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Isosceles Triangle 2"/>
          <p:cNvSpPr/>
          <p:nvPr/>
        </p:nvSpPr>
        <p:spPr>
          <a:xfrm>
            <a:off x="3408452" y="3511550"/>
            <a:ext cx="1524000" cy="1447800"/>
          </a:xfrm>
          <a:prstGeom prst="triangle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9271000" y="3594100"/>
            <a:ext cx="2717800" cy="1435100"/>
          </a:xfrm>
          <a:prstGeom prst="round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70565" y="3606814"/>
            <a:ext cx="2109032" cy="1435100"/>
          </a:xfrm>
          <a:prstGeom prst="rect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Down Arrow Callout 10"/>
          <p:cNvSpPr/>
          <p:nvPr/>
        </p:nvSpPr>
        <p:spPr>
          <a:xfrm rot="21140253">
            <a:off x="1591999" y="2616252"/>
            <a:ext cx="1600200" cy="1127125"/>
          </a:xfrm>
          <a:prstGeom prst="downArrowCallout">
            <a:avLst/>
          </a:prstGeom>
          <a:effectLst>
            <a:softEdge rad="6350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CHỦ NGỮ</a:t>
            </a:r>
          </a:p>
          <a:p>
            <a:pPr algn="ctr">
              <a:defRPr/>
            </a:pP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câu</a:t>
            </a:r>
            <a:endParaRPr lang="en-US" dirty="0"/>
          </a:p>
        </p:txBody>
      </p:sp>
      <p:sp>
        <p:nvSpPr>
          <p:cNvPr id="12" name="Down Arrow Callout 11"/>
          <p:cNvSpPr/>
          <p:nvPr/>
        </p:nvSpPr>
        <p:spPr>
          <a:xfrm rot="537482">
            <a:off x="10227348" y="2600192"/>
            <a:ext cx="1600200" cy="1127125"/>
          </a:xfrm>
          <a:prstGeom prst="downArrowCallout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softEdge rad="63500"/>
          </a:effectLst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ĐỘNG TỪ</a:t>
            </a:r>
          </a:p>
          <a:p>
            <a:pPr algn="ctr">
              <a:defRPr/>
            </a:pPr>
            <a:r>
              <a:rPr lang="en-US" dirty="0"/>
              <a:t>SAI KHIẾN</a:t>
            </a:r>
          </a:p>
        </p:txBody>
      </p:sp>
      <p:sp>
        <p:nvSpPr>
          <p:cNvPr id="14" name="Up Arrow Callout 13"/>
          <p:cNvSpPr/>
          <p:nvPr/>
        </p:nvSpPr>
        <p:spPr>
          <a:xfrm rot="287547">
            <a:off x="2531744" y="4898184"/>
            <a:ext cx="2286000" cy="1295400"/>
          </a:xfrm>
          <a:prstGeom prst="upArrowCallout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ĐỐI TƯỢNG</a:t>
            </a:r>
          </a:p>
          <a:p>
            <a:pPr algn="ctr">
              <a:defRPr/>
            </a:pP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động</a:t>
            </a:r>
            <a:endParaRPr lang="en-US" dirty="0"/>
          </a:p>
        </p:txBody>
      </p:sp>
      <p:sp>
        <p:nvSpPr>
          <p:cNvPr id="15" name="Up Arrow Callout 14"/>
          <p:cNvSpPr/>
          <p:nvPr/>
        </p:nvSpPr>
        <p:spPr>
          <a:xfrm rot="20899323">
            <a:off x="6508243" y="4893828"/>
            <a:ext cx="2286000" cy="1295400"/>
          </a:xfrm>
          <a:prstGeom prst="upArrowCallout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softEdge rad="63500"/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VỊ TRÍ, ĐỊA ĐIỂM</a:t>
            </a:r>
          </a:p>
          <a:p>
            <a:pPr algn="ctr">
              <a:defRPr/>
            </a:pPr>
            <a:r>
              <a:rPr lang="en-US" dirty="0"/>
              <a:t>(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)</a:t>
            </a:r>
          </a:p>
        </p:txBody>
      </p:sp>
      <p:sp>
        <p:nvSpPr>
          <p:cNvPr id="13" name="Hexagon 12"/>
          <p:cNvSpPr/>
          <p:nvPr/>
        </p:nvSpPr>
        <p:spPr>
          <a:xfrm>
            <a:off x="5097107" y="3558212"/>
            <a:ext cx="1474788" cy="1447800"/>
          </a:xfrm>
          <a:prstGeom prst="hexagon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Down Arrow Callout 15"/>
          <p:cNvSpPr/>
          <p:nvPr/>
        </p:nvSpPr>
        <p:spPr>
          <a:xfrm rot="328320">
            <a:off x="4321072" y="2748401"/>
            <a:ext cx="3276462" cy="1127125"/>
          </a:xfrm>
          <a:prstGeom prst="downArrowCallout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softEdge rad="12700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TÂN NGỮ</a:t>
            </a:r>
          </a:p>
          <a:p>
            <a:pPr algn="ctr">
              <a:defRPr/>
            </a:pP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động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38331"/>
      </p:ext>
    </p:extLst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3" grpId="0" animBg="1"/>
      <p:bldP spid="9" grpId="0" animBg="1"/>
      <p:bldP spid="10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505875">
            <a:off x="1741488" y="3986214"/>
            <a:ext cx="3517900" cy="25812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657">
            <a:off x="6629400" y="381001"/>
            <a:ext cx="3767138" cy="26717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1573214" y="1547814"/>
            <a:ext cx="5132387" cy="11953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先生は　リーさんに　</a:t>
            </a:r>
            <a:endParaRPr lang="en-US" altLang="ja-JP" sz="3600" dirty="0">
              <a:latin typeface="NtMotoyaKyotai" pitchFamily="18" charset="-128"/>
              <a:ea typeface="NtMotoyaKyotai" pitchFamily="18" charset="-128"/>
            </a:endParaRPr>
          </a:p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本を　読ませました。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1744663" y="901700"/>
            <a:ext cx="47879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Thầy giáo (đã) </a:t>
            </a:r>
            <a:r>
              <a:rPr lang="en-US" altLang="en-US">
                <a:solidFill>
                  <a:srgbClr val="FF0000"/>
                </a:solidFill>
              </a:rPr>
              <a:t>cho/bắt/sai</a:t>
            </a:r>
            <a:r>
              <a:rPr lang="en-US" altLang="en-US"/>
              <a:t> anh Lý đọc sách.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876801" y="5370514"/>
            <a:ext cx="5699125" cy="11826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木村さんは　子供に　</a:t>
            </a:r>
            <a:endParaRPr lang="en-US" altLang="ja-JP" sz="3600" dirty="0">
              <a:latin typeface="NtMotoyaKyotai" pitchFamily="18" charset="-128"/>
              <a:ea typeface="NtMotoyaKyotai" pitchFamily="18" charset="-128"/>
            </a:endParaRPr>
          </a:p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家事を　手伝わせました。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7" name="TextBox 1"/>
          <p:cNvSpPr txBox="1">
            <a:spLocks noChangeArrowheads="1"/>
          </p:cNvSpPr>
          <p:nvPr/>
        </p:nvSpPr>
        <p:spPr bwMode="auto">
          <a:xfrm>
            <a:off x="5332413" y="4941889"/>
            <a:ext cx="47879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Chị Kimura </a:t>
            </a:r>
            <a:r>
              <a:rPr lang="en-US" altLang="en-US">
                <a:solidFill>
                  <a:srgbClr val="FF0000"/>
                </a:solidFill>
              </a:rPr>
              <a:t>cho/bắt/sai</a:t>
            </a:r>
            <a:r>
              <a:rPr lang="en-US" altLang="en-US"/>
              <a:t> con cái giúp việc nhà.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14663" y="2144713"/>
            <a:ext cx="3276600" cy="665162"/>
          </a:xfrm>
          <a:prstGeom prst="round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605463" y="1438276"/>
            <a:ext cx="685800" cy="798513"/>
          </a:xfrm>
          <a:prstGeom prst="ellipse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Hexagon 2"/>
          <p:cNvSpPr/>
          <p:nvPr/>
        </p:nvSpPr>
        <p:spPr>
          <a:xfrm>
            <a:off x="2209800" y="2144713"/>
            <a:ext cx="685800" cy="665162"/>
          </a:xfrm>
          <a:prstGeom prst="hexagon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84950" y="5969001"/>
            <a:ext cx="3702050" cy="665163"/>
          </a:xfrm>
          <a:prstGeom prst="round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9175750" y="5262563"/>
            <a:ext cx="685800" cy="798512"/>
          </a:xfrm>
          <a:prstGeom prst="ellipse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Hexagon 14"/>
          <p:cNvSpPr/>
          <p:nvPr/>
        </p:nvSpPr>
        <p:spPr>
          <a:xfrm>
            <a:off x="5780088" y="5969001"/>
            <a:ext cx="685800" cy="665163"/>
          </a:xfrm>
          <a:prstGeom prst="hexagon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05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3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6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65" tmFilter="0, 0; 0.125,0.2665; 0.25,0.4; 0.375,0.465; 0.5,0.5;  0.625,0.535; 0.75,0.6; 0.875,0.7335; 1,1">
                                          <p:stCondLst>
                                            <p:cond delay="36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83" tmFilter="0, 0; 0.125,0.2665; 0.25,0.4; 0.375,0.465; 0.5,0.5;  0.625,0.535; 0.75,0.6; 0.875,0.7335; 1,1">
                                          <p:stCondLst>
                                            <p:cond delay="7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90" tmFilter="0, 0; 0.125,0.2665; 0.25,0.4; 0.375,0.465; 0.5,0.5;  0.625,0.535; 0.75,0.6; 0.875,0.7335; 1,1">
                                          <p:stCondLst>
                                            <p:cond delay="91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1" dur="14">
                                          <p:stCondLst>
                                            <p:cond delay="35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2" dur="91" decel="50000">
                                          <p:stCondLst>
                                            <p:cond delay="37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4">
                                          <p:stCondLst>
                                            <p:cond delay="72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4" dur="91" decel="50000">
                                          <p:stCondLst>
                                            <p:cond delay="73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14">
                                          <p:stCondLst>
                                            <p:cond delay="903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6" dur="91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14">
                                          <p:stCondLst>
                                            <p:cond delay="99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8" dur="91" decel="50000">
                                          <p:stCondLst>
                                            <p:cond delay="100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1600"/>
                            </p:stCondLst>
                            <p:childTnLst>
                              <p:par>
                                <p:cTn id="6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3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6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65" tmFilter="0, 0; 0.125,0.2665; 0.25,0.4; 0.375,0.465; 0.5,0.5;  0.625,0.535; 0.75,0.6; 0.875,0.7335; 1,1">
                                          <p:stCondLst>
                                            <p:cond delay="36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83" tmFilter="0, 0; 0.125,0.2665; 0.25,0.4; 0.375,0.465; 0.5,0.5;  0.625,0.535; 0.75,0.6; 0.875,0.7335; 1,1">
                                          <p:stCondLst>
                                            <p:cond delay="72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90" tmFilter="0, 0; 0.125,0.2665; 0.25,0.4; 0.375,0.465; 0.5,0.5;  0.625,0.535; 0.75,0.6; 0.875,0.7335; 1,1">
                                          <p:stCondLst>
                                            <p:cond delay="911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14">
                                          <p:stCondLst>
                                            <p:cond delay="357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91" decel="50000">
                                          <p:stCondLst>
                                            <p:cond delay="37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14">
                                          <p:stCondLst>
                                            <p:cond delay="72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91" decel="50000">
                                          <p:stCondLst>
                                            <p:cond delay="73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4">
                                          <p:stCondLst>
                                            <p:cond delay="903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91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4">
                                          <p:stCondLst>
                                            <p:cond delay="99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91" decel="50000">
                                          <p:stCondLst>
                                            <p:cond delay="100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 nodeType="afterGroup">
                            <p:stCondLst>
                              <p:cond delay="1600"/>
                            </p:stCondLst>
                            <p:childTnLst>
                              <p:par>
                                <p:cTn id="8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/>
      <p:bldP spid="8" grpId="0" animBg="1"/>
      <p:bldP spid="9" grpId="0" animBg="1"/>
      <p:bldP spid="3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 rot="235833">
            <a:off x="9038930" y="100324"/>
            <a:ext cx="2953340" cy="7620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Kristen ITC" pitchFamily="66" charset="0"/>
              </a:rPr>
              <a:t>PRACTICE</a:t>
            </a:r>
            <a:endParaRPr lang="en-US" sz="3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Kristen ITC" pitchFamily="66" charset="0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909764" y="533400"/>
            <a:ext cx="5557837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/>
              <a:t>Xin</a:t>
            </a:r>
            <a:r>
              <a:rPr lang="en-US" i="1" dirty="0"/>
              <a:t> </a:t>
            </a:r>
            <a:r>
              <a:rPr lang="en-US" i="1" dirty="0" err="1"/>
              <a:t>hãy</a:t>
            </a:r>
            <a:r>
              <a:rPr lang="en-US" i="1" dirty="0"/>
              <a:t> </a:t>
            </a:r>
            <a:r>
              <a:rPr lang="en-US" i="1" dirty="0" err="1"/>
              <a:t>để</a:t>
            </a:r>
            <a:r>
              <a:rPr lang="en-US" i="1" dirty="0"/>
              <a:t>/</a:t>
            </a:r>
            <a:r>
              <a:rPr lang="en-US" i="1" dirty="0" err="1"/>
              <a:t>cho</a:t>
            </a:r>
            <a:r>
              <a:rPr lang="en-US" i="1" dirty="0"/>
              <a:t> </a:t>
            </a:r>
            <a:r>
              <a:rPr lang="en-US" i="1" dirty="0" err="1"/>
              <a:t>tôi</a:t>
            </a:r>
            <a:r>
              <a:rPr lang="en-US" i="1" dirty="0"/>
              <a:t> </a:t>
            </a:r>
            <a:r>
              <a:rPr lang="en-US" i="1" dirty="0" err="1"/>
              <a:t>làm</a:t>
            </a:r>
            <a:r>
              <a:rPr lang="en-US" i="1" dirty="0"/>
              <a:t> </a:t>
            </a:r>
            <a:r>
              <a:rPr lang="en-US" i="1" dirty="0" err="1"/>
              <a:t>dự</a:t>
            </a:r>
            <a:r>
              <a:rPr lang="en-US" i="1" dirty="0"/>
              <a:t> </a:t>
            </a:r>
            <a:r>
              <a:rPr lang="en-US" i="1" dirty="0" err="1"/>
              <a:t>án</a:t>
            </a:r>
            <a:r>
              <a:rPr lang="en-US" i="1" dirty="0"/>
              <a:t> </a:t>
            </a:r>
            <a:r>
              <a:rPr lang="en-US" i="1" dirty="0" err="1"/>
              <a:t>đó</a:t>
            </a:r>
            <a:r>
              <a:rPr lang="en-US" i="1" dirty="0"/>
              <a:t>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573214" y="962025"/>
            <a:ext cx="9069387" cy="60960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私に　そのプロジェクトを　やらせてください。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909764" y="1600200"/>
            <a:ext cx="5557837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/>
              <a:t>Nên</a:t>
            </a:r>
            <a:r>
              <a:rPr lang="en-US" i="1" dirty="0"/>
              <a:t> </a:t>
            </a:r>
            <a:r>
              <a:rPr lang="en-US" i="1" dirty="0" err="1"/>
              <a:t>cho</a:t>
            </a:r>
            <a:r>
              <a:rPr lang="en-US" i="1" dirty="0"/>
              <a:t>/</a:t>
            </a:r>
            <a:r>
              <a:rPr lang="en-US" i="1" dirty="0" err="1"/>
              <a:t>để</a:t>
            </a:r>
            <a:r>
              <a:rPr lang="en-US" i="1" dirty="0"/>
              <a:t> con </a:t>
            </a:r>
            <a:r>
              <a:rPr lang="en-US" i="1" dirty="0" err="1"/>
              <a:t>cái</a:t>
            </a:r>
            <a:r>
              <a:rPr lang="en-US" i="1" dirty="0"/>
              <a:t> </a:t>
            </a:r>
            <a:r>
              <a:rPr lang="en-US" i="1" dirty="0" err="1"/>
              <a:t>học</a:t>
            </a:r>
            <a:r>
              <a:rPr lang="en-US" i="1" dirty="0"/>
              <a:t> </a:t>
            </a:r>
            <a:r>
              <a:rPr lang="en-US" i="1" dirty="0" err="1"/>
              <a:t>tiếng</a:t>
            </a:r>
            <a:r>
              <a:rPr lang="en-US" i="1" dirty="0"/>
              <a:t> Anh </a:t>
            </a:r>
            <a:r>
              <a:rPr lang="en-US" i="1" dirty="0" err="1"/>
              <a:t>sớm</a:t>
            </a:r>
            <a:r>
              <a:rPr lang="en-US" i="1" dirty="0"/>
              <a:t>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609726" y="2028825"/>
            <a:ext cx="8905875" cy="60960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子供に　早く　英語を　習わせたほうがいい。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890714" y="2727326"/>
            <a:ext cx="8472487" cy="64611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/>
              <a:t>Vì</a:t>
            </a:r>
            <a:r>
              <a:rPr lang="en-US" i="1" dirty="0"/>
              <a:t> ở </a:t>
            </a:r>
            <a:r>
              <a:rPr lang="en-US" i="1" dirty="0" err="1"/>
              <a:t>công</a:t>
            </a:r>
            <a:r>
              <a:rPr lang="en-US" i="1" dirty="0"/>
              <a:t> </a:t>
            </a:r>
            <a:r>
              <a:rPr lang="en-US" i="1" dirty="0" err="1"/>
              <a:t>ty</a:t>
            </a:r>
            <a:r>
              <a:rPr lang="en-US" i="1" dirty="0"/>
              <a:t> </a:t>
            </a:r>
            <a:r>
              <a:rPr lang="en-US" i="1" dirty="0" err="1"/>
              <a:t>đó</a:t>
            </a:r>
            <a:r>
              <a:rPr lang="en-US" i="1" dirty="0"/>
              <a:t> </a:t>
            </a:r>
            <a:r>
              <a:rPr lang="en-US" i="1" dirty="0" err="1"/>
              <a:t>tiếng</a:t>
            </a:r>
            <a:r>
              <a:rPr lang="en-US" i="1" dirty="0"/>
              <a:t> </a:t>
            </a:r>
            <a:r>
              <a:rPr lang="en-US" i="1" dirty="0" err="1"/>
              <a:t>Nhật</a:t>
            </a:r>
            <a:r>
              <a:rPr lang="en-US" i="1" dirty="0"/>
              <a:t> </a:t>
            </a:r>
            <a:r>
              <a:rPr lang="en-US" i="1" dirty="0" err="1"/>
              <a:t>cần</a:t>
            </a:r>
            <a:r>
              <a:rPr lang="en-US" i="1" dirty="0"/>
              <a:t> </a:t>
            </a:r>
            <a:r>
              <a:rPr lang="en-US" i="1" dirty="0" err="1"/>
              <a:t>cho</a:t>
            </a:r>
            <a:r>
              <a:rPr lang="en-US" i="1" dirty="0"/>
              <a:t> </a:t>
            </a:r>
            <a:r>
              <a:rPr lang="en-US" i="1" dirty="0" err="1"/>
              <a:t>công</a:t>
            </a:r>
            <a:r>
              <a:rPr lang="en-US" i="1" dirty="0"/>
              <a:t> </a:t>
            </a:r>
            <a:r>
              <a:rPr lang="en-US" i="1" dirty="0" err="1"/>
              <a:t>việc</a:t>
            </a:r>
            <a:r>
              <a:rPr lang="en-US" i="1" dirty="0"/>
              <a:t> </a:t>
            </a:r>
            <a:r>
              <a:rPr lang="en-US" i="1" dirty="0" err="1"/>
              <a:t>nên</a:t>
            </a:r>
            <a:r>
              <a:rPr lang="en-US" i="1" dirty="0"/>
              <a:t> </a:t>
            </a:r>
            <a:r>
              <a:rPr lang="en-US" i="1" dirty="0" err="1"/>
              <a:t>nghe</a:t>
            </a:r>
            <a:r>
              <a:rPr lang="en-US" i="1" dirty="0"/>
              <a:t> </a:t>
            </a:r>
            <a:r>
              <a:rPr lang="en-US" i="1" dirty="0" err="1"/>
              <a:t>nói</a:t>
            </a:r>
            <a:r>
              <a:rPr lang="en-US" i="1" dirty="0"/>
              <a:t> </a:t>
            </a:r>
            <a:r>
              <a:rPr lang="en-US" i="1" dirty="0" err="1"/>
              <a:t>hàng</a:t>
            </a:r>
            <a:r>
              <a:rPr lang="en-US" i="1" dirty="0"/>
              <a:t> </a:t>
            </a:r>
            <a:r>
              <a:rPr lang="en-US" i="1" dirty="0" err="1"/>
              <a:t>ngày</a:t>
            </a:r>
            <a:r>
              <a:rPr lang="en-US" i="1" dirty="0"/>
              <a:t> </a:t>
            </a:r>
            <a:r>
              <a:rPr lang="en-US" i="1" dirty="0" err="1"/>
              <a:t>Giám</a:t>
            </a:r>
            <a:r>
              <a:rPr lang="en-US" i="1" dirty="0"/>
              <a:t> </a:t>
            </a:r>
            <a:r>
              <a:rPr lang="en-US" i="1" dirty="0" err="1"/>
              <a:t>đốc</a:t>
            </a:r>
            <a:r>
              <a:rPr lang="en-US" i="1" dirty="0"/>
              <a:t> (</a:t>
            </a:r>
            <a:r>
              <a:rPr lang="en-US" i="1" dirty="0" err="1"/>
              <a:t>đang</a:t>
            </a:r>
            <a:r>
              <a:rPr lang="en-US" i="1" dirty="0"/>
              <a:t>) </a:t>
            </a:r>
            <a:r>
              <a:rPr lang="en-US" i="1" dirty="0" err="1"/>
              <a:t>bắt</a:t>
            </a:r>
            <a:r>
              <a:rPr lang="en-US" i="1" dirty="0"/>
              <a:t>/</a:t>
            </a:r>
            <a:r>
              <a:rPr lang="en-US" i="1" dirty="0" err="1"/>
              <a:t>cho</a:t>
            </a:r>
            <a:r>
              <a:rPr lang="en-US" i="1" dirty="0"/>
              <a:t> </a:t>
            </a:r>
            <a:r>
              <a:rPr lang="en-US" i="1" dirty="0" err="1"/>
              <a:t>toàn</a:t>
            </a:r>
            <a:r>
              <a:rPr lang="en-US" i="1" dirty="0"/>
              <a:t> </a:t>
            </a:r>
            <a:r>
              <a:rPr lang="en-US" i="1" dirty="0" err="1"/>
              <a:t>bộ</a:t>
            </a:r>
            <a:r>
              <a:rPr lang="en-US" i="1" dirty="0"/>
              <a:t> </a:t>
            </a:r>
            <a:r>
              <a:rPr lang="en-US" i="1" dirty="0" err="1"/>
              <a:t>nhân</a:t>
            </a:r>
            <a:r>
              <a:rPr lang="en-US" i="1" dirty="0"/>
              <a:t> </a:t>
            </a:r>
            <a:r>
              <a:rPr lang="en-US" i="1" dirty="0" err="1"/>
              <a:t>viên</a:t>
            </a:r>
            <a:r>
              <a:rPr lang="en-US" i="1" dirty="0"/>
              <a:t> </a:t>
            </a:r>
            <a:r>
              <a:rPr lang="en-US" i="1" dirty="0" err="1"/>
              <a:t>viết</a:t>
            </a:r>
            <a:r>
              <a:rPr lang="en-US" i="1" dirty="0"/>
              <a:t> </a:t>
            </a:r>
            <a:r>
              <a:rPr lang="en-US" i="1" dirty="0" err="1"/>
              <a:t>báo</a:t>
            </a:r>
            <a:r>
              <a:rPr lang="en-US" i="1" dirty="0"/>
              <a:t> </a:t>
            </a:r>
            <a:r>
              <a:rPr lang="en-US" i="1" dirty="0" err="1"/>
              <a:t>cáo</a:t>
            </a:r>
            <a:r>
              <a:rPr lang="en-US" i="1" dirty="0"/>
              <a:t> </a:t>
            </a:r>
            <a:r>
              <a:rPr lang="en-US" i="1" dirty="0" err="1"/>
              <a:t>bằng</a:t>
            </a:r>
            <a:r>
              <a:rPr lang="en-US" i="1" dirty="0"/>
              <a:t> </a:t>
            </a:r>
            <a:r>
              <a:rPr lang="en-US" i="1" dirty="0" err="1"/>
              <a:t>tiếng</a:t>
            </a:r>
            <a:r>
              <a:rPr lang="en-US" i="1" dirty="0"/>
              <a:t> </a:t>
            </a:r>
            <a:r>
              <a:rPr lang="en-US" i="1" dirty="0" err="1"/>
              <a:t>Nhật</a:t>
            </a:r>
            <a:r>
              <a:rPr lang="en-US" i="1" dirty="0"/>
              <a:t>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90676" y="3446464"/>
            <a:ext cx="8413223" cy="1506537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あの会社で、日本語は　仕事に必要なので、</a:t>
            </a:r>
            <a:endParaRPr lang="en-US" altLang="ja-JP" sz="3200" dirty="0">
              <a:latin typeface="NtMotoyaKyotai" pitchFamily="18" charset="-128"/>
              <a:ea typeface="NtMotoyaKyotai" pitchFamily="18" charset="-128"/>
            </a:endParaRPr>
          </a:p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社長は　社員の全員に　毎日　レポートを</a:t>
            </a:r>
            <a:endParaRPr lang="en-US" altLang="ja-JP" sz="3200" dirty="0">
              <a:latin typeface="NtMotoyaKyotai" pitchFamily="18" charset="-128"/>
              <a:ea typeface="NtMotoyaKyotai" pitchFamily="18" charset="-128"/>
            </a:endParaRPr>
          </a:p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日本語で　書かせているそうです。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831976" y="5105401"/>
            <a:ext cx="7616825" cy="64611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/>
              <a:t>Nếu</a:t>
            </a:r>
            <a:r>
              <a:rPr lang="en-US" i="1" dirty="0"/>
              <a:t> (</a:t>
            </a:r>
            <a:r>
              <a:rPr lang="en-US" i="1" dirty="0" err="1"/>
              <a:t>bạn</a:t>
            </a:r>
            <a:r>
              <a:rPr lang="en-US" i="1" dirty="0"/>
              <a:t>) </a:t>
            </a:r>
            <a:r>
              <a:rPr lang="en-US" i="1" dirty="0" err="1"/>
              <a:t>có</a:t>
            </a:r>
            <a:r>
              <a:rPr lang="en-US" i="1" dirty="0"/>
              <a:t> </a:t>
            </a:r>
            <a:r>
              <a:rPr lang="en-US" i="1" dirty="0" err="1"/>
              <a:t>thể</a:t>
            </a:r>
            <a:r>
              <a:rPr lang="en-US" i="1" dirty="0"/>
              <a:t> </a:t>
            </a:r>
            <a:r>
              <a:rPr lang="en-US" i="1" dirty="0" err="1"/>
              <a:t>khiến</a:t>
            </a:r>
            <a:r>
              <a:rPr lang="en-US" i="1" dirty="0"/>
              <a:t>/</a:t>
            </a:r>
            <a:r>
              <a:rPr lang="en-US" i="1" dirty="0" err="1"/>
              <a:t>bắt</a:t>
            </a:r>
            <a:r>
              <a:rPr lang="en-US" i="1" dirty="0"/>
              <a:t> con </a:t>
            </a:r>
            <a:r>
              <a:rPr lang="en-US" i="1" dirty="0" err="1"/>
              <a:t>trai</a:t>
            </a:r>
            <a:r>
              <a:rPr lang="en-US" i="1" dirty="0"/>
              <a:t> </a:t>
            </a:r>
            <a:r>
              <a:rPr lang="en-US" i="1" dirty="0" err="1"/>
              <a:t>tôi</a:t>
            </a:r>
            <a:r>
              <a:rPr lang="en-US" i="1" dirty="0"/>
              <a:t> </a:t>
            </a:r>
            <a:r>
              <a:rPr lang="en-US" i="1" dirty="0" err="1"/>
              <a:t>bỏ</a:t>
            </a:r>
            <a:r>
              <a:rPr lang="en-US" i="1" dirty="0"/>
              <a:t> </a:t>
            </a:r>
            <a:r>
              <a:rPr lang="en-US" i="1" dirty="0" err="1"/>
              <a:t>thuốc</a:t>
            </a:r>
            <a:r>
              <a:rPr lang="en-US" i="1" dirty="0"/>
              <a:t> </a:t>
            </a:r>
            <a:r>
              <a:rPr lang="en-US" i="1" dirty="0" err="1"/>
              <a:t>lá</a:t>
            </a:r>
            <a:r>
              <a:rPr lang="en-US" i="1" dirty="0"/>
              <a:t>, </a:t>
            </a:r>
            <a:r>
              <a:rPr lang="en-US" i="1" dirty="0" err="1"/>
              <a:t>tôi</a:t>
            </a:r>
            <a:r>
              <a:rPr lang="en-US" i="1" dirty="0"/>
              <a:t> </a:t>
            </a:r>
            <a:r>
              <a:rPr lang="en-US" i="1" dirty="0" err="1"/>
              <a:t>sẽ</a:t>
            </a:r>
            <a:r>
              <a:rPr lang="en-US" i="1" dirty="0"/>
              <a:t> </a:t>
            </a:r>
            <a:r>
              <a:rPr lang="en-US" i="1" dirty="0" err="1"/>
              <a:t>mua</a:t>
            </a:r>
            <a:r>
              <a:rPr lang="en-US" i="1" dirty="0"/>
              <a:t> </a:t>
            </a:r>
            <a:r>
              <a:rPr lang="en-US" i="1" dirty="0" err="1"/>
              <a:t>tặng</a:t>
            </a:r>
            <a:r>
              <a:rPr lang="en-US" i="1" dirty="0"/>
              <a:t> (</a:t>
            </a:r>
            <a:r>
              <a:rPr lang="en-US" i="1" dirty="0" err="1"/>
              <a:t>bạn</a:t>
            </a:r>
            <a:r>
              <a:rPr lang="en-US" i="1" dirty="0"/>
              <a:t>) </a:t>
            </a:r>
            <a:r>
              <a:rPr lang="en-US" i="1" dirty="0" err="1"/>
              <a:t>bất</a:t>
            </a:r>
            <a:r>
              <a:rPr lang="en-US" i="1" dirty="0"/>
              <a:t> </a:t>
            </a:r>
            <a:r>
              <a:rPr lang="en-US" i="1" dirty="0" err="1"/>
              <a:t>cứ</a:t>
            </a:r>
            <a:r>
              <a:rPr lang="en-US" i="1" dirty="0"/>
              <a:t> </a:t>
            </a:r>
            <a:r>
              <a:rPr lang="en-US" i="1" dirty="0" err="1"/>
              <a:t>thứ</a:t>
            </a:r>
            <a:r>
              <a:rPr lang="en-US" i="1" dirty="0"/>
              <a:t> </a:t>
            </a:r>
            <a:r>
              <a:rPr lang="en-US" i="1" dirty="0" err="1"/>
              <a:t>gì</a:t>
            </a:r>
            <a:r>
              <a:rPr lang="en-US" i="1" dirty="0"/>
              <a:t> </a:t>
            </a:r>
            <a:r>
              <a:rPr lang="en-US" i="1" dirty="0" err="1"/>
              <a:t>bạn</a:t>
            </a:r>
            <a:r>
              <a:rPr lang="en-US" i="1" dirty="0"/>
              <a:t> </a:t>
            </a:r>
            <a:r>
              <a:rPr lang="en-US" i="1" dirty="0" err="1"/>
              <a:t>muốn</a:t>
            </a:r>
            <a:r>
              <a:rPr lang="en-US" i="1" dirty="0"/>
              <a:t>.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609726" y="5791200"/>
            <a:ext cx="8905875" cy="99060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私の息子に　タバコを　やめさせられたら、</a:t>
            </a:r>
            <a:endParaRPr lang="en-US" altLang="ja-JP" sz="3200" dirty="0">
              <a:latin typeface="NtMotoyaKyotai" pitchFamily="18" charset="-128"/>
              <a:ea typeface="NtMotoyaKyotai" pitchFamily="18" charset="-128"/>
            </a:endParaRPr>
          </a:p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欲しい物なら　何でも　</a:t>
            </a:r>
            <a:r>
              <a:rPr lang="ja-JP" altLang="en-US" sz="3200" dirty="0" smtClean="0">
                <a:latin typeface="NtMotoyaKyotai" pitchFamily="18" charset="-128"/>
                <a:ea typeface="NtMotoyaKyotai" pitchFamily="18" charset="-128"/>
              </a:rPr>
              <a:t>買ってあ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げます。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99397518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1905000" y="762000"/>
            <a:ext cx="8686800" cy="28194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Với 1 số động từ kết hợp với trợ từ </a:t>
            </a:r>
            <a:r>
              <a:rPr lang="ja-JP" altLang="en-US" sz="2400">
                <a:solidFill>
                  <a:srgbClr val="FFFFFF"/>
                </a:solidFill>
                <a:latin typeface="NtMotoyaKyotai" pitchFamily="18" charset="-128"/>
                <a:ea typeface="NtMotoyaKyotai" pitchFamily="18" charset="-128"/>
                <a:cs typeface="Arial" charset="0"/>
              </a:rPr>
              <a:t>「を」</a:t>
            </a:r>
            <a:r>
              <a:rPr lang="en-US" altLang="ja-JP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như:</a:t>
            </a:r>
          </a:p>
          <a:p>
            <a:pPr algn="ctr">
              <a:defRPr/>
            </a:pPr>
            <a:r>
              <a:rPr lang="ja-JP" altLang="en-US" sz="2400">
                <a:solidFill>
                  <a:srgbClr val="FFFFFF"/>
                </a:solidFill>
                <a:latin typeface="NtMotoyaKyotai" pitchFamily="18" charset="-128"/>
                <a:ea typeface="NtMotoyaKyotai" pitchFamily="18" charset="-128"/>
                <a:cs typeface="Arial" charset="0"/>
              </a:rPr>
              <a:t>「会社／学校を休む」「公園を散歩する」「道を歩く」</a:t>
            </a:r>
            <a:endParaRPr lang="en-US" altLang="ja-JP" sz="2400">
              <a:solidFill>
                <a:srgbClr val="FFFFFF"/>
              </a:solidFill>
              <a:latin typeface="NtMotoyaKyotai" pitchFamily="18" charset="-128"/>
              <a:ea typeface="NtMotoyaKyotai" pitchFamily="18" charset="-128"/>
              <a:cs typeface="Arial" charset="0"/>
            </a:endParaRPr>
          </a:p>
          <a:p>
            <a:pPr algn="ctr">
              <a:defRPr/>
            </a:pPr>
            <a:r>
              <a:rPr lang="vi-VN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khi chuyển sang SHIEKI, để tránh nhầm lẫn người ta dùng trợ từ</a:t>
            </a:r>
            <a:r>
              <a:rPr lang="ja-JP" altLang="en-US" sz="2400">
                <a:solidFill>
                  <a:srgbClr val="FFFFFF"/>
                </a:solidFill>
                <a:latin typeface="NtMotoyaKyotai" pitchFamily="18" charset="-128"/>
                <a:ea typeface="NtMotoyaKyotai" pitchFamily="18" charset="-128"/>
                <a:cs typeface="Arial" charset="0"/>
              </a:rPr>
              <a:t>「に」</a:t>
            </a:r>
            <a:r>
              <a:rPr lang="vi-VN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để xác định đối tượng thực hiện hành động</a:t>
            </a:r>
            <a:endParaRPr lang="en-US" sz="2400">
              <a:solidFill>
                <a:srgbClr val="FFFFFF"/>
              </a:solidFill>
              <a:latin typeface="Tahoma" pitchFamily="34" charset="0"/>
              <a:cs typeface="Tahoma" pitchFamily="34" charset="0"/>
            </a:endParaRPr>
          </a:p>
          <a:p>
            <a:pPr algn="ctr">
              <a:defRPr/>
            </a:pPr>
            <a:endParaRPr lang="en-US" sz="2400">
              <a:solidFill>
                <a:srgbClr val="FFFFFF"/>
              </a:solidFill>
              <a:latin typeface="Tahoma" pitchFamily="34" charset="0"/>
              <a:cs typeface="Tahoma" pitchFamily="34" charset="0"/>
            </a:endParaRPr>
          </a:p>
          <a:p>
            <a:pPr algn="ctr">
              <a:defRPr/>
            </a:pPr>
            <a:endParaRPr lang="en-US" sz="2400">
              <a:solidFill>
                <a:srgbClr val="FFFFFF"/>
              </a:solidFill>
              <a:cs typeface="Arial" charset="0"/>
            </a:endParaRPr>
          </a:p>
          <a:p>
            <a:pPr algn="ctr">
              <a:defRPr/>
            </a:pPr>
            <a:endParaRPr lang="en-US" sz="240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7" name="Explosion 1 6"/>
          <p:cNvSpPr/>
          <p:nvPr/>
        </p:nvSpPr>
        <p:spPr>
          <a:xfrm>
            <a:off x="1606550" y="381001"/>
            <a:ext cx="914400" cy="893763"/>
          </a:xfrm>
          <a:prstGeom prst="irregularSeal1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dirty="0">
                <a:latin typeface="NtMotoyaKyotai" pitchFamily="18" charset="-128"/>
                <a:ea typeface="NtMotoyaKyotai" pitchFamily="18" charset="-128"/>
              </a:rPr>
              <a:t>１</a:t>
            </a:r>
            <a:endParaRPr lang="en-US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3314700" y="2433638"/>
            <a:ext cx="49149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400" dirty="0">
                <a:solidFill>
                  <a:schemeClr val="bg1"/>
                </a:solidFill>
                <a:latin typeface="NtMotoyaKyotai" panose="02020300000000000000" pitchFamily="18" charset="-128"/>
                <a:ea typeface="NtMotoyaKyotai" panose="02020300000000000000" pitchFamily="18" charset="-128"/>
              </a:rPr>
              <a:t>子供を　休ませました。</a:t>
            </a:r>
            <a:endParaRPr lang="en-US" altLang="ja-JP" sz="2400" dirty="0">
              <a:solidFill>
                <a:schemeClr val="bg1"/>
              </a:solidFill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3314700" y="2944813"/>
            <a:ext cx="49149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400">
                <a:solidFill>
                  <a:schemeClr val="bg1"/>
                </a:solidFill>
                <a:latin typeface="NtMotoyaKyotai" panose="02020300000000000000" pitchFamily="18" charset="-128"/>
                <a:ea typeface="NtMotoyaKyotai" panose="02020300000000000000" pitchFamily="18" charset="-128"/>
              </a:rPr>
              <a:t>子供に　学校を　休ませました。</a:t>
            </a:r>
            <a:endParaRPr lang="en-US" altLang="ja-JP" sz="2400">
              <a:solidFill>
                <a:schemeClr val="bg1"/>
              </a:solidFill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839913" y="3795713"/>
            <a:ext cx="8686800" cy="28194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Với 1 số động từ  là THA ĐỘNG TỪ như:</a:t>
            </a:r>
          </a:p>
          <a:p>
            <a:pPr algn="ctr">
              <a:defRPr/>
            </a:pPr>
            <a:r>
              <a:rPr lang="ja-JP" altLang="en-US" sz="2400">
                <a:solidFill>
                  <a:srgbClr val="FFFFFF"/>
                </a:solidFill>
                <a:latin typeface="NtMotoyaKyotai" pitchFamily="18" charset="-128"/>
                <a:ea typeface="NtMotoyaKyotai" pitchFamily="18" charset="-128"/>
                <a:cs typeface="Arial" charset="0"/>
              </a:rPr>
              <a:t>「待つ」「勉強する」</a:t>
            </a:r>
            <a:r>
              <a:rPr lang="en-US" altLang="ja-JP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 (tức là vẫn kết hợp với</a:t>
            </a:r>
            <a:r>
              <a:rPr lang="ja-JP" altLang="en-US" sz="2400">
                <a:solidFill>
                  <a:srgbClr val="FFFFFF"/>
                </a:solidFill>
                <a:latin typeface="NtMotoyaKyotai" pitchFamily="18" charset="-128"/>
                <a:ea typeface="NtMotoyaKyotai" pitchFamily="18" charset="-128"/>
                <a:cs typeface="Arial" charset="0"/>
              </a:rPr>
              <a:t>「を」</a:t>
            </a:r>
            <a:r>
              <a:rPr lang="en-US" altLang="ja-JP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)</a:t>
            </a:r>
          </a:p>
          <a:p>
            <a:pPr algn="ctr">
              <a:defRPr/>
            </a:pPr>
            <a:r>
              <a:rPr lang="en-US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nhưng</a:t>
            </a:r>
            <a:r>
              <a:rPr lang="vi-VN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 khi chuyển sang SHIEKI, </a:t>
            </a:r>
            <a:r>
              <a:rPr lang="en-US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và có thể hiện </a:t>
            </a:r>
            <a:r>
              <a:rPr lang="vi-VN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đối tượng thực hiện hành động</a:t>
            </a:r>
            <a:r>
              <a:rPr lang="en-US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 thì có lúc người ta vẫn dùng </a:t>
            </a:r>
            <a:r>
              <a:rPr lang="ja-JP" altLang="en-US" sz="2400">
                <a:solidFill>
                  <a:srgbClr val="FFFFFF"/>
                </a:solidFill>
                <a:latin typeface="NtMotoyaKyotai" pitchFamily="18" charset="-128"/>
                <a:ea typeface="NtMotoyaKyotai" pitchFamily="18" charset="-128"/>
                <a:cs typeface="Arial" charset="0"/>
              </a:rPr>
              <a:t>「を」</a:t>
            </a:r>
            <a:endParaRPr lang="en-US" sz="2400">
              <a:solidFill>
                <a:srgbClr val="FFFFFF"/>
              </a:solidFill>
              <a:latin typeface="Tahoma" pitchFamily="34" charset="0"/>
              <a:cs typeface="Tahoma" pitchFamily="34" charset="0"/>
            </a:endParaRPr>
          </a:p>
          <a:p>
            <a:pPr algn="ctr">
              <a:defRPr/>
            </a:pPr>
            <a:endParaRPr lang="en-US" sz="2400">
              <a:solidFill>
                <a:srgbClr val="FFFFFF"/>
              </a:solidFill>
              <a:latin typeface="Tahoma" pitchFamily="34" charset="0"/>
              <a:cs typeface="Tahoma" pitchFamily="34" charset="0"/>
            </a:endParaRPr>
          </a:p>
          <a:p>
            <a:pPr algn="ctr">
              <a:defRPr/>
            </a:pPr>
            <a:endParaRPr lang="en-US" sz="2400">
              <a:solidFill>
                <a:srgbClr val="FFFFFF"/>
              </a:solidFill>
              <a:latin typeface="Tahoma" pitchFamily="34" charset="0"/>
              <a:cs typeface="Tahoma" pitchFamily="34" charset="0"/>
            </a:endParaRPr>
          </a:p>
          <a:p>
            <a:pPr algn="ctr">
              <a:defRPr/>
            </a:pPr>
            <a:endParaRPr lang="en-US" sz="240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2" name="Explosion 1 11"/>
          <p:cNvSpPr/>
          <p:nvPr/>
        </p:nvSpPr>
        <p:spPr>
          <a:xfrm>
            <a:off x="1541463" y="3414713"/>
            <a:ext cx="914400" cy="893762"/>
          </a:xfrm>
          <a:prstGeom prst="irregularSeal1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dirty="0">
                <a:latin typeface="NtMotoyaKyotai" pitchFamily="18" charset="-128"/>
                <a:ea typeface="NtMotoyaKyotai" pitchFamily="18" charset="-128"/>
              </a:rPr>
              <a:t>２</a:t>
            </a:r>
            <a:endParaRPr lang="en-US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3249614" y="5486401"/>
            <a:ext cx="497998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400">
                <a:solidFill>
                  <a:schemeClr val="bg1"/>
                </a:solidFill>
                <a:latin typeface="NtMotoyaKyotai" panose="02020300000000000000" pitchFamily="18" charset="-128"/>
                <a:ea typeface="NtMotoyaKyotai" panose="02020300000000000000" pitchFamily="18" charset="-128"/>
              </a:rPr>
              <a:t>友達を　駅で　待たせました。</a:t>
            </a:r>
            <a:endParaRPr lang="en-US" altLang="ja-JP" sz="2400">
              <a:solidFill>
                <a:schemeClr val="bg1"/>
              </a:solidFill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3249614" y="5978526"/>
            <a:ext cx="497998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400">
                <a:solidFill>
                  <a:schemeClr val="bg1"/>
                </a:solidFill>
                <a:latin typeface="NtMotoyaKyotai" panose="02020300000000000000" pitchFamily="18" charset="-128"/>
                <a:ea typeface="NtMotoyaKyotai" panose="02020300000000000000" pitchFamily="18" charset="-128"/>
              </a:rPr>
              <a:t>息子を　大学で　勉強させます。</a:t>
            </a:r>
            <a:endParaRPr lang="en-US" altLang="ja-JP" sz="2400">
              <a:solidFill>
                <a:schemeClr val="bg1"/>
              </a:solidFill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6624" y="51594"/>
            <a:ext cx="2257425" cy="15525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184958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" grpId="0"/>
      <p:bldP spid="10" grpId="0"/>
      <p:bldP spid="11" grpId="0" animBg="1"/>
      <p:bldP spid="12" grpId="0" animBg="1"/>
      <p:bldP spid="13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989" y="2862263"/>
            <a:ext cx="2643187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489" y="2808288"/>
            <a:ext cx="3057525" cy="254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8589" y="2806701"/>
            <a:ext cx="2689225" cy="246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1905000" y="1143000"/>
            <a:ext cx="8686800" cy="14478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240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Trường hợp người dưới muốn thể hiện ý nhờ ai đó là người đồng lứa hoặc người trên làm gì cho mình thì KHÔNG DÙNG SHIEKI mà PHẢI DÙNG MẪU CÂU QUAN HỆ CHO NHẬN</a:t>
            </a:r>
            <a:endParaRPr lang="en-US" sz="2400">
              <a:solidFill>
                <a:srgbClr val="FFFFFF"/>
              </a:solidFill>
              <a:latin typeface="Tahoma" pitchFamily="34" charset="0"/>
              <a:ea typeface="ＭＳ Ｐゴシック" pitchFamily="34" charset="-128"/>
              <a:cs typeface="Tahoma" pitchFamily="34" charset="0"/>
            </a:endParaRPr>
          </a:p>
        </p:txBody>
      </p:sp>
      <p:sp>
        <p:nvSpPr>
          <p:cNvPr id="7" name="Explosion 1 6"/>
          <p:cNvSpPr/>
          <p:nvPr/>
        </p:nvSpPr>
        <p:spPr>
          <a:xfrm>
            <a:off x="1447800" y="762001"/>
            <a:ext cx="914400" cy="893763"/>
          </a:xfrm>
          <a:prstGeom prst="irregularSeal1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dirty="0">
                <a:latin typeface="NtMotoyaKyotai" pitchFamily="18" charset="-128"/>
                <a:ea typeface="NtMotoyaKyotai" pitchFamily="18" charset="-128"/>
              </a:rPr>
              <a:t>３</a:t>
            </a:r>
            <a:endParaRPr lang="en-US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24000" y="5364163"/>
            <a:ext cx="3733800" cy="46196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子供に写真をとらせます。</a:t>
            </a:r>
            <a:endParaRPr lang="en-US" altLang="ja-JP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38600" y="5862638"/>
            <a:ext cx="4922838" cy="46196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友達に写真をとってもらいます。</a:t>
            </a:r>
            <a:endParaRPr lang="en-US" altLang="ja-JP" sz="24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68964" y="6370638"/>
            <a:ext cx="4922837" cy="46196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400" dirty="0">
                <a:latin typeface="NtMotoyaKyotai" pitchFamily="18" charset="-128"/>
                <a:ea typeface="NtMotoyaKyotai" pitchFamily="18" charset="-128"/>
              </a:rPr>
              <a:t>部長に写真をとっていただきます。</a:t>
            </a:r>
            <a:endParaRPr lang="en-US" altLang="ja-JP" sz="2400" dirty="0">
              <a:latin typeface="NtMotoyaKyotai" pitchFamily="18" charset="-128"/>
              <a:ea typeface="NtMotoyaKyotai" pitchFamily="18" charset="-128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6624" y="51594"/>
            <a:ext cx="2257425" cy="15525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140726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4287385" y="1245804"/>
            <a:ext cx="7345479" cy="61161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>
                <a:latin typeface="mikachan" panose="02000609000000000000" pitchFamily="49" charset="-128"/>
                <a:ea typeface="mikachan" panose="02000609000000000000" pitchFamily="49" charset="-128"/>
              </a:rPr>
              <a:t>子供たち</a:t>
            </a:r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は、毎日、外で遊んでいます。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700811" y="2305539"/>
            <a:ext cx="8932053" cy="611618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私も、子供のころ、毎日、外で遊んでいました。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990851" y="3607499"/>
            <a:ext cx="8642013" cy="144075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6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彼女は、以前、新聞記者をしていたが、</a:t>
            </a:r>
            <a:endParaRPr lang="en-US" altLang="ja-JP" sz="3600" dirty="0" smtClean="0"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r"/>
            <a:r>
              <a:rPr lang="ja-JP" altLang="en-US" sz="36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今は主婦をしている。</a:t>
            </a:r>
            <a:endParaRPr lang="en-US" sz="36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9701118" y="1211127"/>
            <a:ext cx="1853022" cy="664463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9271168" y="2279116"/>
            <a:ext cx="2282971" cy="66446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8702990" y="3695161"/>
            <a:ext cx="1882460" cy="66446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9188492" y="4314663"/>
            <a:ext cx="1780356" cy="664463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entagon 8"/>
          <p:cNvSpPr/>
          <p:nvPr/>
        </p:nvSpPr>
        <p:spPr>
          <a:xfrm rot="21312417">
            <a:off x="1244600" y="1092200"/>
            <a:ext cx="7391400" cy="2419350"/>
          </a:xfrm>
          <a:prstGeom prst="homePlat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4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～ている</a:t>
            </a:r>
            <a:endParaRPr lang="en-US" altLang="ja-JP" sz="5400" dirty="0" smtClean="0"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ctr"/>
            <a:r>
              <a:rPr lang="en-US" sz="3200" dirty="0" smtClean="0"/>
              <a:t>Hành </a:t>
            </a:r>
            <a:r>
              <a:rPr lang="en-US" sz="3200" dirty="0" err="1" smtClean="0"/>
              <a:t>động</a:t>
            </a:r>
            <a:r>
              <a:rPr lang="en-US" sz="3200" dirty="0" smtClean="0"/>
              <a:t> </a:t>
            </a:r>
            <a:r>
              <a:rPr lang="en-US" sz="3200" dirty="0" err="1" smtClean="0"/>
              <a:t>liên</a:t>
            </a:r>
            <a:r>
              <a:rPr lang="en-US" sz="3200" dirty="0" smtClean="0"/>
              <a:t> </a:t>
            </a:r>
            <a:r>
              <a:rPr lang="en-US" sz="3200" dirty="0" err="1" smtClean="0"/>
              <a:t>tục</a:t>
            </a:r>
            <a:r>
              <a:rPr lang="en-US" sz="3200" dirty="0" smtClean="0"/>
              <a:t> / </a:t>
            </a:r>
            <a:r>
              <a:rPr lang="en-US" sz="3200" dirty="0" err="1" smtClean="0"/>
              <a:t>Trạng</a:t>
            </a:r>
            <a:r>
              <a:rPr lang="en-US" sz="3200" dirty="0" smtClean="0"/>
              <a:t> </a:t>
            </a:r>
            <a:r>
              <a:rPr lang="en-US" sz="3200" dirty="0" err="1" smtClean="0"/>
              <a:t>thái</a:t>
            </a:r>
            <a:r>
              <a:rPr lang="en-US" sz="3200" dirty="0" smtClean="0"/>
              <a:t> </a:t>
            </a:r>
          </a:p>
          <a:p>
            <a:pPr algn="ctr"/>
            <a:r>
              <a:rPr lang="en-US" sz="3200" dirty="0" err="1" smtClean="0"/>
              <a:t>của</a:t>
            </a:r>
            <a:r>
              <a:rPr lang="en-US" sz="3200" dirty="0" smtClean="0"/>
              <a:t> HIỆN TẠI</a:t>
            </a:r>
            <a:endParaRPr lang="en-US" sz="3200" dirty="0"/>
          </a:p>
        </p:txBody>
      </p:sp>
      <p:sp>
        <p:nvSpPr>
          <p:cNvPr id="10" name="Pentagon 9"/>
          <p:cNvSpPr/>
          <p:nvPr/>
        </p:nvSpPr>
        <p:spPr>
          <a:xfrm rot="21312417">
            <a:off x="387350" y="3999732"/>
            <a:ext cx="7391400" cy="2419350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400" dirty="0">
                <a:latin typeface="mikachan" panose="02000609000000000000" pitchFamily="49" charset="-128"/>
                <a:ea typeface="mikachan" panose="02000609000000000000" pitchFamily="49" charset="-128"/>
              </a:rPr>
              <a:t>～ていた</a:t>
            </a:r>
            <a:endParaRPr lang="en-US" altLang="ja-JP" sz="5400" dirty="0"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ctr"/>
            <a:r>
              <a:rPr lang="en-US" sz="3200" dirty="0"/>
              <a:t>Hành </a:t>
            </a:r>
            <a:r>
              <a:rPr lang="en-US" sz="3200" dirty="0" err="1"/>
              <a:t>động</a:t>
            </a:r>
            <a:r>
              <a:rPr lang="en-US" sz="3200" dirty="0"/>
              <a:t> </a:t>
            </a:r>
            <a:r>
              <a:rPr lang="en-US" sz="3200" dirty="0" err="1" smtClean="0"/>
              <a:t>liên</a:t>
            </a:r>
            <a:r>
              <a:rPr lang="en-US" sz="3200" dirty="0" smtClean="0"/>
              <a:t> </a:t>
            </a:r>
            <a:r>
              <a:rPr lang="en-US" sz="3200" dirty="0" err="1" smtClean="0"/>
              <a:t>tục</a:t>
            </a:r>
            <a:r>
              <a:rPr lang="en-US" sz="3200" dirty="0" smtClean="0"/>
              <a:t> / </a:t>
            </a:r>
            <a:r>
              <a:rPr lang="en-US" sz="3200" dirty="0" err="1"/>
              <a:t>Trạng</a:t>
            </a:r>
            <a:r>
              <a:rPr lang="en-US" sz="3200" dirty="0"/>
              <a:t> </a:t>
            </a:r>
            <a:r>
              <a:rPr lang="en-US" sz="3200" dirty="0" err="1"/>
              <a:t>thái</a:t>
            </a:r>
            <a:r>
              <a:rPr lang="en-US" sz="3200" dirty="0"/>
              <a:t> </a:t>
            </a:r>
            <a:endParaRPr lang="en-US" sz="3200" dirty="0" smtClean="0"/>
          </a:p>
          <a:p>
            <a:pPr algn="ctr"/>
            <a:r>
              <a:rPr lang="en-US" sz="3200" dirty="0" err="1" smtClean="0"/>
              <a:t>của</a:t>
            </a:r>
            <a:r>
              <a:rPr lang="en-US" sz="3200" dirty="0" smtClean="0"/>
              <a:t> QUÁ KHỨ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198781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2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1109399" y="2802521"/>
            <a:ext cx="8144821" cy="611618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キムさんは部屋でピアノを練習しています。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109398" y="3579492"/>
            <a:ext cx="8144821" cy="611618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キムさんはさっき友だちと出かけました。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1109399" y="4356463"/>
            <a:ext cx="7736152" cy="611618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キムさんはその部屋に入っていきました。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" name="Pentagon 1"/>
          <p:cNvSpPr/>
          <p:nvPr/>
        </p:nvSpPr>
        <p:spPr>
          <a:xfrm rot="21228318">
            <a:off x="1295400" y="5145651"/>
            <a:ext cx="3594100" cy="1621298"/>
          </a:xfrm>
          <a:prstGeom prst="homePlat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私は</a:t>
            </a:r>
            <a:endParaRPr lang="en-US" altLang="ja-JP" sz="3200" dirty="0" smtClean="0"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それを</a:t>
            </a:r>
            <a:endParaRPr lang="en-US" altLang="ja-JP" sz="3200" dirty="0" smtClean="0"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見ました。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333719" y="3579492"/>
            <a:ext cx="2604282" cy="611618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を見ました。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48488" y="2802521"/>
            <a:ext cx="1585231" cy="611618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いるの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361138" y="3579492"/>
            <a:ext cx="1585231" cy="611618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たの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522937" y="4344851"/>
            <a:ext cx="2731281" cy="611618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いったの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0" name="Pentagon 9"/>
          <p:cNvSpPr/>
          <p:nvPr/>
        </p:nvSpPr>
        <p:spPr>
          <a:xfrm rot="21193253">
            <a:off x="2386511" y="791615"/>
            <a:ext cx="5399564" cy="1153300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4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Ｖのを見ました</a:t>
            </a:r>
            <a:endParaRPr lang="en-US" sz="44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7835269" y="457424"/>
            <a:ext cx="3581400" cy="123190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 smtClean="0"/>
              <a:t>Nhìn</a:t>
            </a:r>
            <a:r>
              <a:rPr lang="en-US" sz="3600" dirty="0" smtClean="0"/>
              <a:t> </a:t>
            </a:r>
            <a:r>
              <a:rPr lang="en-US" sz="3600" dirty="0" err="1" smtClean="0"/>
              <a:t>thấy</a:t>
            </a:r>
            <a:endParaRPr lang="en-US" sz="3600" dirty="0" smtClean="0"/>
          </a:p>
          <a:p>
            <a:pPr algn="ctr"/>
            <a:r>
              <a:rPr lang="en-US" sz="3600" dirty="0" err="1" smtClean="0"/>
              <a:t>ai</a:t>
            </a:r>
            <a:r>
              <a:rPr lang="en-US" sz="3600" dirty="0" smtClean="0"/>
              <a:t> </a:t>
            </a:r>
            <a:r>
              <a:rPr lang="en-US" sz="3600" dirty="0" err="1" smtClean="0"/>
              <a:t>làm</a:t>
            </a:r>
            <a:r>
              <a:rPr lang="en-US" sz="3600" dirty="0" smtClean="0"/>
              <a:t> </a:t>
            </a:r>
            <a:r>
              <a:rPr lang="en-US" sz="3600" dirty="0" err="1" smtClean="0"/>
              <a:t>gì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159344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4" grpId="0" animBg="1"/>
      <p:bldP spid="2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72" y="381320"/>
            <a:ext cx="11319237" cy="5111136"/>
          </a:xfrm>
          <a:prstGeom prst="rect">
            <a:avLst/>
          </a:prstGeom>
        </p:spPr>
      </p:pic>
      <p:sp>
        <p:nvSpPr>
          <p:cNvPr id="2" name="Round Same Side Corner Rectangle 1"/>
          <p:cNvSpPr/>
          <p:nvPr/>
        </p:nvSpPr>
        <p:spPr>
          <a:xfrm>
            <a:off x="1531806" y="381320"/>
            <a:ext cx="2903316" cy="828554"/>
          </a:xfrm>
          <a:prstGeom prst="round2Same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4000" dirty="0" smtClean="0">
                <a:latin typeface="HGPSoeiKakugothicUB" panose="020B0900000000000000" pitchFamily="50" charset="-128"/>
                <a:ea typeface="HGPSoeiKakugothicUB" panose="020B0900000000000000" pitchFamily="50" charset="-128"/>
              </a:rPr>
              <a:t>第１３課</a:t>
            </a:r>
            <a:endParaRPr lang="en-US" sz="4000" dirty="0">
              <a:latin typeface="HGPSoeiKakugothicUB" panose="020B0900000000000000" pitchFamily="50" charset="-128"/>
              <a:ea typeface="HGPSoeiKakugothicUB" panose="020B0900000000000000" pitchFamily="50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6626" y="17788"/>
            <a:ext cx="1535374" cy="61346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ound Diagonal Corner Rectangle 3"/>
          <p:cNvSpPr/>
          <p:nvPr/>
        </p:nvSpPr>
        <p:spPr>
          <a:xfrm>
            <a:off x="2579698" y="5278245"/>
            <a:ext cx="8205377" cy="1450413"/>
          </a:xfrm>
          <a:prstGeom prst="round2Diag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9600" dirty="0" smtClean="0">
                <a:latin typeface="mikachan-PB" panose="02000600000000000000" pitchFamily="2" charset="-128"/>
                <a:ea typeface="mikachan-PB" panose="02000600000000000000" pitchFamily="2" charset="-128"/>
              </a:rPr>
              <a:t>思い出すと！</a:t>
            </a:r>
            <a:endParaRPr lang="en-US" sz="9600" dirty="0">
              <a:latin typeface="mikachan-PB" panose="02000600000000000000" pitchFamily="2" charset="-128"/>
              <a:ea typeface="mikachan-PB" panose="02000600000000000000" pitchFamily="2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67093">
            <a:off x="1441253" y="45355"/>
            <a:ext cx="842962" cy="8429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4962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ntagon 1"/>
          <p:cNvSpPr/>
          <p:nvPr/>
        </p:nvSpPr>
        <p:spPr>
          <a:xfrm rot="21301719">
            <a:off x="1958419" y="249758"/>
            <a:ext cx="5493863" cy="825500"/>
          </a:xfrm>
          <a:prstGeom prst="homePlat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latin typeface="Chiller" panose="04020404031007020602" pitchFamily="82" charset="0"/>
                <a:ea typeface="mikachan-P" panose="02000600000000000000" pitchFamily="2" charset="-128"/>
              </a:rPr>
              <a:t>MORE ABOUT SHIEKI</a:t>
            </a:r>
            <a:endParaRPr lang="en-US" sz="5400" dirty="0">
              <a:latin typeface="Chiller" panose="04020404031007020602" pitchFamily="82" charset="0"/>
              <a:ea typeface="mikachan-P" panose="02000600000000000000" pitchFamily="2" charset="-128"/>
            </a:endParaRPr>
          </a:p>
        </p:txBody>
      </p:sp>
      <p:sp>
        <p:nvSpPr>
          <p:cNvPr id="3" name="8-Point Star 2"/>
          <p:cNvSpPr/>
          <p:nvPr/>
        </p:nvSpPr>
        <p:spPr>
          <a:xfrm>
            <a:off x="2457450" y="1456804"/>
            <a:ext cx="946150" cy="869950"/>
          </a:xfrm>
          <a:prstGeom prst="star8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4" name="Round Same Side Corner Rectangle 3"/>
          <p:cNvSpPr/>
          <p:nvPr/>
        </p:nvSpPr>
        <p:spPr>
          <a:xfrm>
            <a:off x="3403600" y="1440409"/>
            <a:ext cx="4375150" cy="902741"/>
          </a:xfrm>
          <a:prstGeom prst="round2Same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800" dirty="0" smtClean="0">
                <a:latin typeface="mikachan-P" panose="02000600000000000000" pitchFamily="2" charset="-128"/>
                <a:ea typeface="mikachan-P" panose="02000600000000000000" pitchFamily="2" charset="-128"/>
              </a:rPr>
              <a:t>「使役受身」</a:t>
            </a:r>
            <a:endParaRPr lang="en-US" sz="4800" dirty="0">
              <a:latin typeface="mikachan-P" panose="02000600000000000000" pitchFamily="2" charset="-128"/>
              <a:ea typeface="mikachan-P" panose="02000600000000000000" pitchFamily="2" charset="-128"/>
            </a:endParaRPr>
          </a:p>
        </p:txBody>
      </p:sp>
      <p:sp>
        <p:nvSpPr>
          <p:cNvPr id="10" name="Oval Callout 9"/>
          <p:cNvSpPr/>
          <p:nvPr/>
        </p:nvSpPr>
        <p:spPr>
          <a:xfrm rot="299067">
            <a:off x="7235259" y="273082"/>
            <a:ext cx="4676818" cy="1727830"/>
          </a:xfrm>
          <a:prstGeom prst="wedgeEllipseCallout">
            <a:avLst>
              <a:gd name="adj1" fmla="val -37596"/>
              <a:gd name="adj2" fmla="val 6858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“BỊ BẮT…”</a:t>
            </a:r>
          </a:p>
          <a:p>
            <a:pPr algn="ctr"/>
            <a:r>
              <a:rPr lang="en-US" sz="2000" dirty="0" err="1" smtClean="0"/>
              <a:t>Diễn</a:t>
            </a:r>
            <a:r>
              <a:rPr lang="en-US" sz="2000" dirty="0" smtClean="0"/>
              <a:t> </a:t>
            </a:r>
            <a:r>
              <a:rPr lang="en-US" sz="2000" dirty="0" err="1" smtClean="0"/>
              <a:t>đạt</a:t>
            </a:r>
            <a:r>
              <a:rPr lang="en-US" sz="2000" dirty="0" smtClean="0"/>
              <a:t> </a:t>
            </a:r>
            <a:r>
              <a:rPr lang="en-US" sz="2000" dirty="0" err="1" smtClean="0"/>
              <a:t>cảm</a:t>
            </a:r>
            <a:r>
              <a:rPr lang="en-US" sz="2000" dirty="0" smtClean="0"/>
              <a:t> </a:t>
            </a:r>
            <a:r>
              <a:rPr lang="en-US" sz="2000" dirty="0" err="1" smtClean="0"/>
              <a:t>giác</a:t>
            </a:r>
            <a:r>
              <a:rPr lang="en-US" sz="2000" dirty="0" smtClean="0"/>
              <a:t> </a:t>
            </a:r>
            <a:r>
              <a:rPr lang="en-US" sz="2000" dirty="0" err="1" smtClean="0"/>
              <a:t>khó</a:t>
            </a:r>
            <a:r>
              <a:rPr lang="en-US" sz="2000" dirty="0" smtClean="0"/>
              <a:t> </a:t>
            </a:r>
            <a:r>
              <a:rPr lang="en-US" sz="2000" dirty="0" err="1" smtClean="0"/>
              <a:t>chịu</a:t>
            </a:r>
            <a:r>
              <a:rPr lang="en-US" sz="2000" dirty="0" smtClean="0"/>
              <a:t>, </a:t>
            </a:r>
            <a:r>
              <a:rPr lang="en-US" sz="2000" dirty="0" err="1" smtClean="0"/>
              <a:t>tức</a:t>
            </a:r>
            <a:r>
              <a:rPr lang="en-US" sz="2000" dirty="0" smtClean="0"/>
              <a:t> </a:t>
            </a:r>
            <a:r>
              <a:rPr lang="en-US" sz="2000" dirty="0" err="1" smtClean="0"/>
              <a:t>tối</a:t>
            </a:r>
            <a:r>
              <a:rPr lang="en-US" sz="2000" dirty="0" smtClean="0"/>
              <a:t>, </a:t>
            </a:r>
            <a:r>
              <a:rPr lang="en-US" sz="2000" dirty="0" err="1" smtClean="0"/>
              <a:t>phiền</a:t>
            </a:r>
            <a:r>
              <a:rPr lang="en-US" sz="2000" dirty="0" smtClean="0"/>
              <a:t> </a:t>
            </a:r>
            <a:r>
              <a:rPr lang="en-US" sz="2000" dirty="0" err="1" smtClean="0"/>
              <a:t>phức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</a:t>
            </a:r>
            <a:r>
              <a:rPr lang="en-US" sz="2000" dirty="0" err="1" smtClean="0"/>
              <a:t>người</a:t>
            </a:r>
            <a:r>
              <a:rPr lang="en-US" sz="2000" dirty="0" smtClean="0"/>
              <a:t> </a:t>
            </a:r>
            <a:r>
              <a:rPr lang="en-US" sz="2000" dirty="0" err="1" smtClean="0"/>
              <a:t>bị</a:t>
            </a:r>
            <a:r>
              <a:rPr lang="en-US" sz="2000" dirty="0" smtClean="0"/>
              <a:t> </a:t>
            </a:r>
            <a:r>
              <a:rPr lang="en-US" sz="2000" dirty="0" err="1" smtClean="0"/>
              <a:t>buộc</a:t>
            </a:r>
            <a:r>
              <a:rPr lang="en-US" sz="2000" dirty="0" smtClean="0"/>
              <a:t> </a:t>
            </a:r>
            <a:r>
              <a:rPr lang="en-US" sz="2000" dirty="0" err="1" smtClean="0"/>
              <a:t>phải</a:t>
            </a:r>
            <a:r>
              <a:rPr lang="en-US" sz="2000" dirty="0" smtClean="0"/>
              <a:t> </a:t>
            </a:r>
            <a:r>
              <a:rPr lang="en-US" sz="2000" dirty="0" err="1" smtClean="0"/>
              <a:t>làm</a:t>
            </a:r>
            <a:r>
              <a:rPr lang="en-US" sz="2000" dirty="0" smtClean="0"/>
              <a:t> </a:t>
            </a:r>
            <a:r>
              <a:rPr lang="en-US" sz="2000" dirty="0" err="1" smtClean="0"/>
              <a:t>việc</a:t>
            </a:r>
            <a:r>
              <a:rPr lang="en-US" sz="2000" dirty="0" smtClean="0"/>
              <a:t> </a:t>
            </a:r>
            <a:r>
              <a:rPr lang="en-US" sz="2000" dirty="0" err="1" smtClean="0"/>
              <a:t>đó</a:t>
            </a:r>
            <a:endParaRPr lang="en-US" sz="3200" dirty="0"/>
          </a:p>
        </p:txBody>
      </p:sp>
      <p:sp>
        <p:nvSpPr>
          <p:cNvPr id="5" name="Rounded Rectangle 4"/>
          <p:cNvSpPr/>
          <p:nvPr/>
        </p:nvSpPr>
        <p:spPr>
          <a:xfrm>
            <a:off x="1932984" y="2606202"/>
            <a:ext cx="1865134" cy="61161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作り方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565944" y="2594555"/>
            <a:ext cx="658046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>
                <a:latin typeface="mikachan" panose="02000609000000000000" pitchFamily="49" charset="-128"/>
                <a:ea typeface="mikachan" panose="02000609000000000000" pitchFamily="49" charset="-128"/>
              </a:rPr>
              <a:t>Ｖ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265198" y="2594555"/>
            <a:ext cx="1761476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Ｖ</a:t>
            </a:r>
            <a:r>
              <a:rPr lang="ja-JP" altLang="en-US" sz="3200" dirty="0">
                <a:latin typeface="mikachan" panose="02000609000000000000" pitchFamily="49" charset="-128"/>
                <a:ea typeface="mikachan" panose="02000609000000000000" pitchFamily="49" charset="-128"/>
              </a:rPr>
              <a:t>使役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9067882" y="2606202"/>
            <a:ext cx="2233939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Ｖ受け身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010845" y="3359219"/>
            <a:ext cx="1865134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ならう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6030690" y="3338933"/>
            <a:ext cx="2334151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ならわせる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8571320" y="3338933"/>
            <a:ext cx="3620680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ならわせられる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298675" y="2706866"/>
            <a:ext cx="966523" cy="442061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8100052" y="2706865"/>
            <a:ext cx="966523" cy="442061"/>
          </a:xfrm>
          <a:prstGeom prst="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4010845" y="4038478"/>
            <a:ext cx="1865134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行く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6030690" y="4018192"/>
            <a:ext cx="2334151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行かせる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571320" y="4018192"/>
            <a:ext cx="3620680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行かせられる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4010845" y="4743451"/>
            <a:ext cx="1865134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話す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6030690" y="4723165"/>
            <a:ext cx="2334151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話させる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8571320" y="4723165"/>
            <a:ext cx="3620680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話させられる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4010845" y="5448424"/>
            <a:ext cx="1865134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>
                <a:latin typeface="mikachan" panose="02000609000000000000" pitchFamily="49" charset="-128"/>
                <a:ea typeface="mikachan" panose="02000609000000000000" pitchFamily="49" charset="-128"/>
              </a:rPr>
              <a:t>食</a:t>
            </a:r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べ</a:t>
            </a:r>
            <a:r>
              <a:rPr lang="ja-JP" altLang="en-US" sz="3200" dirty="0">
                <a:latin typeface="mikachan" panose="02000609000000000000" pitchFamily="49" charset="-128"/>
                <a:ea typeface="mikachan" panose="02000609000000000000" pitchFamily="49" charset="-128"/>
              </a:rPr>
              <a:t>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6030690" y="5428138"/>
            <a:ext cx="2334151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食べさせる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8571320" y="5428138"/>
            <a:ext cx="3620680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食べさせられる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4010845" y="6153397"/>
            <a:ext cx="1865134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来る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6030690" y="6133111"/>
            <a:ext cx="2334151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来させる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8571320" y="6133111"/>
            <a:ext cx="3620680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>
                <a:latin typeface="mikachan" panose="02000609000000000000" pitchFamily="49" charset="-128"/>
                <a:ea typeface="mikachan" panose="02000609000000000000" pitchFamily="49" charset="-128"/>
              </a:rPr>
              <a:t>来</a:t>
            </a:r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させられる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30" name="Pentagon 29"/>
          <p:cNvSpPr/>
          <p:nvPr/>
        </p:nvSpPr>
        <p:spPr>
          <a:xfrm rot="21173922">
            <a:off x="409180" y="3695971"/>
            <a:ext cx="3503436" cy="973824"/>
          </a:xfrm>
          <a:prstGeom prst="homePlat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Riêng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ĐỘNG TỪ NHÓM 1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thêm</a:t>
            </a:r>
            <a:r>
              <a:rPr lang="en-US" dirty="0" smtClean="0"/>
              <a:t> 1 </a:t>
            </a:r>
            <a:r>
              <a:rPr lang="en-US" dirty="0" err="1" smtClean="0"/>
              <a:t>cách</a:t>
            </a:r>
            <a:r>
              <a:rPr lang="en-US" dirty="0" smtClean="0"/>
              <a:t> chia </a:t>
            </a:r>
            <a:r>
              <a:rPr lang="en-US" dirty="0" err="1" smtClean="0"/>
              <a:t>rút</a:t>
            </a:r>
            <a:r>
              <a:rPr lang="en-US" dirty="0" smtClean="0"/>
              <a:t> </a:t>
            </a:r>
            <a:r>
              <a:rPr lang="en-US" dirty="0" err="1" smtClean="0"/>
              <a:t>gọn</a:t>
            </a:r>
            <a:endParaRPr lang="en-US" dirty="0"/>
          </a:p>
        </p:txBody>
      </p:sp>
      <p:sp>
        <p:nvSpPr>
          <p:cNvPr id="31" name="Pentagon 30"/>
          <p:cNvSpPr/>
          <p:nvPr/>
        </p:nvSpPr>
        <p:spPr>
          <a:xfrm rot="21173922">
            <a:off x="305941" y="4661034"/>
            <a:ext cx="3503436" cy="973824"/>
          </a:xfrm>
          <a:prstGeom prst="homePlat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Tuy</a:t>
            </a:r>
            <a:r>
              <a:rPr lang="en-US" dirty="0" smtClean="0"/>
              <a:t> </a:t>
            </a:r>
            <a:r>
              <a:rPr lang="en-US" dirty="0" err="1" smtClean="0"/>
              <a:t>nhiên</a:t>
            </a:r>
            <a:r>
              <a:rPr lang="en-US" dirty="0" smtClean="0"/>
              <a:t>, </a:t>
            </a:r>
            <a:r>
              <a:rPr lang="en-US" dirty="0" err="1" smtClean="0"/>
              <a:t>không</a:t>
            </a:r>
            <a:r>
              <a:rPr lang="en-US" dirty="0" smtClean="0"/>
              <a:t> chia </a:t>
            </a:r>
            <a:r>
              <a:rPr lang="en-US" dirty="0" err="1" smtClean="0"/>
              <a:t>được</a:t>
            </a:r>
            <a:r>
              <a:rPr lang="en-US" dirty="0" smtClean="0"/>
              <a:t> sang BỊ ĐỘNG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động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chia </a:t>
            </a:r>
            <a:r>
              <a:rPr lang="en-US" dirty="0" err="1" smtClean="0"/>
              <a:t>rút</a:t>
            </a:r>
            <a:r>
              <a:rPr lang="en-US" dirty="0" smtClean="0"/>
              <a:t> </a:t>
            </a:r>
            <a:r>
              <a:rPr lang="en-US" dirty="0" err="1" smtClean="0"/>
              <a:t>gọn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đuôi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ja-JP" altLang="en-US" dirty="0" smtClean="0"/>
              <a:t>さす</a:t>
            </a:r>
            <a:endParaRPr lang="en-US" dirty="0"/>
          </a:p>
        </p:txBody>
      </p:sp>
      <p:sp>
        <p:nvSpPr>
          <p:cNvPr id="32" name="Rounded Rectangle 31"/>
          <p:cNvSpPr/>
          <p:nvPr/>
        </p:nvSpPr>
        <p:spPr>
          <a:xfrm>
            <a:off x="6030690" y="3348626"/>
            <a:ext cx="2334151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ならわす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8571320" y="3348626"/>
            <a:ext cx="3620680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ならわされる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6030690" y="4027885"/>
            <a:ext cx="2334151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行かす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8571320" y="4027885"/>
            <a:ext cx="3620680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行かされる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6030690" y="4732858"/>
            <a:ext cx="2334151" cy="61161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話さす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3663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10" grpId="0" animBg="1"/>
      <p:bldP spid="5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7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42128" y="728774"/>
            <a:ext cx="9824123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私は子どものころ、母に家事を手伝わせられました。</a:t>
            </a:r>
            <a:endParaRPr lang="en-US" altLang="ja-JP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85841" y="1935471"/>
            <a:ext cx="10443885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ja-JP" altLang="en-US" sz="3200" dirty="0">
                <a:solidFill>
                  <a:schemeClr val="dk1"/>
                </a:solidFill>
                <a:latin typeface="mikachan" panose="02000609000000000000" pitchFamily="49" charset="-128"/>
                <a:ea typeface="mikachan" panose="02000609000000000000" pitchFamily="49" charset="-128"/>
              </a:rPr>
              <a:t>ご飯を食べたくなかったのに、両親に食べさせられた。</a:t>
            </a:r>
            <a:endParaRPr lang="en-US" sz="3200" dirty="0">
              <a:solidFill>
                <a:schemeClr val="dk1"/>
              </a:solidFill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65192" y="3142169"/>
            <a:ext cx="11455232" cy="107721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ja-JP" altLang="en-US" sz="3200" dirty="0">
                <a:solidFill>
                  <a:schemeClr val="dk1"/>
                </a:solidFill>
                <a:latin typeface="mikachan" panose="02000609000000000000" pitchFamily="49" charset="-128"/>
                <a:ea typeface="mikachan" panose="02000609000000000000" pitchFamily="49" charset="-128"/>
              </a:rPr>
              <a:t>アジアでビジネスをすれば、お酒を飲ませられることが多い。（飲まされる）</a:t>
            </a:r>
            <a:endParaRPr lang="en-US" sz="3200" dirty="0">
              <a:solidFill>
                <a:schemeClr val="dk1"/>
              </a:solidFill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685482" y="4915690"/>
            <a:ext cx="8996647" cy="107721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ja-JP" altLang="en-US" sz="3200" dirty="0">
                <a:solidFill>
                  <a:schemeClr val="dk1"/>
                </a:solidFill>
                <a:latin typeface="mikachan" panose="02000609000000000000" pitchFamily="49" charset="-128"/>
                <a:ea typeface="mikachan" panose="02000609000000000000" pitchFamily="49" charset="-128"/>
              </a:rPr>
              <a:t>彼女は私に踊らせられることに文句を言った。（踊らされる）</a:t>
            </a:r>
            <a:endParaRPr lang="en-US" sz="3200" dirty="0">
              <a:solidFill>
                <a:schemeClr val="dk1"/>
              </a:solidFill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94484" y="4746413"/>
            <a:ext cx="8996647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ja-JP" altLang="en-US" sz="1600" dirty="0" smtClean="0">
                <a:solidFill>
                  <a:schemeClr val="dk1"/>
                </a:solidFill>
                <a:latin typeface="mikachan" panose="02000609000000000000" pitchFamily="49" charset="-128"/>
                <a:ea typeface="mikachan" panose="02000609000000000000" pitchFamily="49" charset="-128"/>
              </a:rPr>
              <a:t>かのじょ　　　　　　おど　　　　　　　　　　　　　　　　　もんく</a:t>
            </a:r>
            <a:endParaRPr lang="en-US" sz="3200" dirty="0">
              <a:solidFill>
                <a:schemeClr val="dk1"/>
              </a:solidFill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36028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127" y="87373"/>
            <a:ext cx="8623436" cy="5899089"/>
          </a:xfrm>
          <a:prstGeom prst="rect">
            <a:avLst/>
          </a:prstGeom>
        </p:spPr>
      </p:pic>
      <p:sp>
        <p:nvSpPr>
          <p:cNvPr id="2" name="Round Same Side Corner Rectangle 1"/>
          <p:cNvSpPr/>
          <p:nvPr/>
        </p:nvSpPr>
        <p:spPr>
          <a:xfrm>
            <a:off x="1576681" y="489243"/>
            <a:ext cx="2179754" cy="828554"/>
          </a:xfrm>
          <a:prstGeom prst="round2Same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4000" dirty="0" smtClean="0">
                <a:latin typeface="HGPSoeiKakugothicUB" panose="020B0900000000000000" pitchFamily="50" charset="-128"/>
                <a:ea typeface="HGPSoeiKakugothicUB" panose="020B0900000000000000" pitchFamily="50" charset="-128"/>
              </a:rPr>
              <a:t>第１３課</a:t>
            </a:r>
            <a:endParaRPr lang="en-US" sz="4000" dirty="0">
              <a:latin typeface="HGPSoeiKakugothicUB" panose="020B0900000000000000" pitchFamily="50" charset="-128"/>
              <a:ea typeface="HGPSoeiKakugothicUB" panose="020B0900000000000000" pitchFamily="50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831" y="211451"/>
            <a:ext cx="433387" cy="7476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0225" y="211451"/>
            <a:ext cx="1535374" cy="61346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ound Diagonal Corner Rectangle 4"/>
          <p:cNvSpPr/>
          <p:nvPr/>
        </p:nvSpPr>
        <p:spPr>
          <a:xfrm>
            <a:off x="102946" y="5237110"/>
            <a:ext cx="10603406" cy="1450413"/>
          </a:xfrm>
          <a:prstGeom prst="round2Diag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8000" dirty="0" smtClean="0">
                <a:latin typeface="mikachan-PB" panose="02000600000000000000" pitchFamily="2" charset="-128"/>
                <a:ea typeface="mikachan-PB" panose="02000600000000000000" pitchFamily="2" charset="-128"/>
              </a:rPr>
              <a:t>町で見かけた子供たち</a:t>
            </a:r>
            <a:endParaRPr lang="en-US" sz="8000" dirty="0">
              <a:latin typeface="mikachan-PB" panose="02000600000000000000" pitchFamily="2" charset="-128"/>
              <a:ea typeface="mikachan-PB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557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8-Point Star 4"/>
          <p:cNvSpPr/>
          <p:nvPr/>
        </p:nvSpPr>
        <p:spPr>
          <a:xfrm>
            <a:off x="1651831" y="1680142"/>
            <a:ext cx="946150" cy="869950"/>
          </a:xfrm>
          <a:prstGeom prst="star8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2</a:t>
            </a:r>
          </a:p>
        </p:txBody>
      </p:sp>
      <p:sp>
        <p:nvSpPr>
          <p:cNvPr id="6" name="Round Same Side Corner Rectangle 5"/>
          <p:cNvSpPr/>
          <p:nvPr/>
        </p:nvSpPr>
        <p:spPr>
          <a:xfrm>
            <a:off x="2528993" y="1637826"/>
            <a:ext cx="2836284" cy="902741"/>
          </a:xfrm>
          <a:prstGeom prst="round2Same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800" dirty="0" smtClean="0">
                <a:latin typeface="mikachan-P" panose="02000600000000000000" pitchFamily="2" charset="-128"/>
                <a:ea typeface="mikachan-P" panose="02000600000000000000" pitchFamily="2" charset="-128"/>
              </a:rPr>
              <a:t>「使役」て</a:t>
            </a:r>
            <a:endParaRPr lang="en-US" sz="4800" dirty="0">
              <a:latin typeface="mikachan-P" panose="02000600000000000000" pitchFamily="2" charset="-128"/>
              <a:ea typeface="mikachan-P" panose="02000600000000000000" pitchFamily="2" charset="-128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104064" y="1580518"/>
            <a:ext cx="3233706" cy="54500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もらう／いただく</a:t>
            </a:r>
            <a:endParaRPr lang="en-US" sz="28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104064" y="2157506"/>
            <a:ext cx="3233706" cy="54500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くれる／くださる</a:t>
            </a:r>
            <a:endParaRPr lang="en-US" sz="28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9" name="Pentagon 8"/>
          <p:cNvSpPr/>
          <p:nvPr/>
        </p:nvSpPr>
        <p:spPr>
          <a:xfrm rot="21301719">
            <a:off x="1958419" y="249758"/>
            <a:ext cx="5493863" cy="825500"/>
          </a:xfrm>
          <a:prstGeom prst="homePlat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latin typeface="Chiller" panose="04020404031007020602" pitchFamily="82" charset="0"/>
                <a:ea typeface="mikachan-P" panose="02000600000000000000" pitchFamily="2" charset="-128"/>
              </a:rPr>
              <a:t>MORE ABOUT SHIEKI</a:t>
            </a:r>
            <a:endParaRPr lang="en-US" sz="5400" dirty="0">
              <a:latin typeface="Chiller" panose="04020404031007020602" pitchFamily="82" charset="0"/>
              <a:ea typeface="mikachan-P" panose="02000600000000000000" pitchFamily="2" charset="-128"/>
            </a:endParaRPr>
          </a:p>
        </p:txBody>
      </p:sp>
      <p:sp>
        <p:nvSpPr>
          <p:cNvPr id="4" name="Plus 3"/>
          <p:cNvSpPr/>
          <p:nvPr/>
        </p:nvSpPr>
        <p:spPr>
          <a:xfrm>
            <a:off x="5450056" y="1766918"/>
            <a:ext cx="569228" cy="696398"/>
          </a:xfrm>
          <a:prstGeom prst="mathPlu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Callout 9"/>
          <p:cNvSpPr/>
          <p:nvPr/>
        </p:nvSpPr>
        <p:spPr>
          <a:xfrm rot="299067">
            <a:off x="5486564" y="196971"/>
            <a:ext cx="6428825" cy="1727830"/>
          </a:xfrm>
          <a:prstGeom prst="wedgeEllipseCallout">
            <a:avLst>
              <a:gd name="adj1" fmla="val -37596"/>
              <a:gd name="adj2" fmla="val 6858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“CHO…/ ĐƯỢC CHO”</a:t>
            </a:r>
          </a:p>
          <a:p>
            <a:pPr algn="ctr"/>
            <a:r>
              <a:rPr lang="en-US" sz="2000" dirty="0" err="1" smtClean="0"/>
              <a:t>Diễn</a:t>
            </a:r>
            <a:r>
              <a:rPr lang="en-US" sz="2000" dirty="0" smtClean="0"/>
              <a:t> </a:t>
            </a:r>
            <a:r>
              <a:rPr lang="en-US" sz="2000" dirty="0" err="1" smtClean="0"/>
              <a:t>đạt</a:t>
            </a:r>
            <a:r>
              <a:rPr lang="en-US" sz="2000" dirty="0" smtClean="0"/>
              <a:t> </a:t>
            </a:r>
            <a:r>
              <a:rPr lang="en-US" sz="2000" dirty="0" err="1" smtClean="0"/>
              <a:t>cảm</a:t>
            </a:r>
            <a:r>
              <a:rPr lang="en-US" sz="2000" dirty="0" smtClean="0"/>
              <a:t> </a:t>
            </a:r>
            <a:r>
              <a:rPr lang="en-US" sz="2000" dirty="0" err="1" smtClean="0"/>
              <a:t>giác</a:t>
            </a:r>
            <a:r>
              <a:rPr lang="en-US" sz="2000" dirty="0" smtClean="0"/>
              <a:t> </a:t>
            </a:r>
            <a:r>
              <a:rPr lang="en-US" sz="2000" dirty="0" err="1" smtClean="0"/>
              <a:t>biết</a:t>
            </a:r>
            <a:r>
              <a:rPr lang="en-US" sz="2000" dirty="0" smtClean="0"/>
              <a:t> </a:t>
            </a:r>
            <a:r>
              <a:rPr lang="en-US" sz="2000" dirty="0" err="1" smtClean="0"/>
              <a:t>ơn</a:t>
            </a:r>
            <a:r>
              <a:rPr lang="en-US" sz="2000" dirty="0" smtClean="0"/>
              <a:t>, </a:t>
            </a:r>
            <a:r>
              <a:rPr lang="en-US" sz="2000" dirty="0" err="1" smtClean="0"/>
              <a:t>cảm</a:t>
            </a:r>
            <a:r>
              <a:rPr lang="en-US" sz="2000" dirty="0" smtClean="0"/>
              <a:t> </a:t>
            </a:r>
            <a:r>
              <a:rPr lang="en-US" sz="2000" dirty="0" err="1" smtClean="0"/>
              <a:t>tạ</a:t>
            </a:r>
            <a:r>
              <a:rPr lang="en-US" sz="2000" dirty="0" smtClean="0"/>
              <a:t> </a:t>
            </a:r>
            <a:r>
              <a:rPr lang="en-US" sz="2000" dirty="0" err="1" smtClean="0"/>
              <a:t>vì</a:t>
            </a:r>
            <a:r>
              <a:rPr lang="en-US" sz="2000" dirty="0" smtClean="0"/>
              <a:t>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ai</a:t>
            </a:r>
            <a:r>
              <a:rPr lang="en-US" sz="2000" dirty="0" smtClean="0"/>
              <a:t> </a:t>
            </a:r>
            <a:r>
              <a:rPr lang="en-US" sz="2000" dirty="0" err="1" smtClean="0"/>
              <a:t>đó</a:t>
            </a:r>
            <a:r>
              <a:rPr lang="en-US" sz="2000" dirty="0" smtClean="0"/>
              <a:t> </a:t>
            </a:r>
            <a:r>
              <a:rPr lang="en-US" sz="2000" dirty="0" err="1" smtClean="0"/>
              <a:t>cho</a:t>
            </a:r>
            <a:r>
              <a:rPr lang="en-US" sz="2000" dirty="0" smtClean="0"/>
              <a:t> </a:t>
            </a:r>
            <a:r>
              <a:rPr lang="en-US" sz="2000" dirty="0" err="1" smtClean="0"/>
              <a:t>phép</a:t>
            </a:r>
            <a:r>
              <a:rPr lang="en-US" sz="2000" dirty="0" smtClean="0"/>
              <a:t> </a:t>
            </a:r>
            <a:r>
              <a:rPr lang="en-US" sz="2000" dirty="0" err="1" smtClean="0"/>
              <a:t>làm</a:t>
            </a:r>
            <a:r>
              <a:rPr lang="en-US" sz="2000" dirty="0" smtClean="0"/>
              <a:t> </a:t>
            </a:r>
            <a:r>
              <a:rPr lang="en-US" sz="2000" dirty="0" err="1" smtClean="0"/>
              <a:t>gì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3397209" y="3200316"/>
            <a:ext cx="8302265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私は社長に出張に行かせられました。</a:t>
            </a:r>
            <a:endParaRPr lang="en-US" altLang="ja-JP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51831" y="4089388"/>
            <a:ext cx="10047644" cy="70788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ja-JP" altLang="en-US" sz="40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私は社長に出張に行かせていただきました。</a:t>
            </a:r>
            <a:endParaRPr lang="en-US" altLang="ja-JP" sz="40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2175" y="4978460"/>
            <a:ext cx="11027300" cy="70788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ja-JP" altLang="en-US" sz="40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社長は（私を）出張に行かせてくださいました。</a:t>
            </a:r>
            <a:endParaRPr lang="en-US" altLang="ja-JP" sz="40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0570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4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1946275" y="4013200"/>
            <a:ext cx="5557838" cy="369888"/>
          </a:xfrm>
          <a:prstGeom prst="rect">
            <a:avLst/>
          </a:prstGeom>
          <a:noFill/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dirty="0" err="1"/>
              <a:t>Tôi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đau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sớm</a:t>
            </a:r>
            <a:r>
              <a:rPr lang="en-US" dirty="0"/>
              <a:t>.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?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1646238" y="4441825"/>
            <a:ext cx="8812212" cy="14478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頭が痛いんですが、早く　帰りたいです。</a:t>
            </a:r>
            <a:endParaRPr lang="en-US" altLang="ja-JP" sz="3600" dirty="0">
              <a:latin typeface="NtMotoyaKyotai" pitchFamily="18" charset="-128"/>
              <a:ea typeface="NtMotoyaKyotai" pitchFamily="18" charset="-128"/>
            </a:endParaRPr>
          </a:p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いいですか。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1962150" y="3519489"/>
            <a:ext cx="5557838" cy="369887"/>
          </a:xfrm>
          <a:prstGeom prst="rect">
            <a:avLst/>
          </a:prstGeom>
          <a:noFill/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dirty="0"/>
              <a:t>(</a:t>
            </a:r>
            <a:r>
              <a:rPr lang="en-US" dirty="0" err="1"/>
              <a:t>Đau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/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sốt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Muốn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về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sớm</a:t>
            </a:r>
            <a:r>
              <a:rPr lang="en-US" dirty="0">
                <a:sym typeface="Wingdings" pitchFamily="2" charset="2"/>
              </a:rPr>
              <a:t>  </a:t>
            </a:r>
            <a:r>
              <a:rPr lang="en-US" dirty="0" err="1">
                <a:sym typeface="Wingdings" pitchFamily="2" charset="2"/>
              </a:rPr>
              <a:t>Nói</a:t>
            </a:r>
            <a:r>
              <a:rPr lang="en-US" dirty="0">
                <a:sym typeface="Wingdings" pitchFamily="2" charset="2"/>
              </a:rPr>
              <a:t> ???)</a:t>
            </a:r>
            <a:endParaRPr lang="en-US" dirty="0"/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1925639" y="4010025"/>
            <a:ext cx="5557837" cy="369888"/>
          </a:xfrm>
          <a:prstGeom prst="rect">
            <a:avLst/>
          </a:prstGeom>
          <a:noFill/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dirty="0" err="1"/>
              <a:t>Tôi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đau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, </a:t>
            </a:r>
            <a:r>
              <a:rPr lang="en-US" dirty="0" err="1"/>
              <a:t>tôi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sớm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ạ?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625601" y="4438650"/>
            <a:ext cx="8812213" cy="14478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頭が痛いんですが、</a:t>
            </a:r>
            <a:endParaRPr lang="en-US" altLang="ja-JP" sz="3600" dirty="0">
              <a:latin typeface="NtMotoyaKyotai" pitchFamily="18" charset="-128"/>
              <a:ea typeface="NtMotoyaKyotai" pitchFamily="18" charset="-128"/>
            </a:endParaRPr>
          </a:p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早く　帰ってもいいですか。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1925639" y="4017964"/>
            <a:ext cx="5557837" cy="369887"/>
          </a:xfrm>
          <a:prstGeom prst="rect">
            <a:avLst/>
          </a:prstGeom>
          <a:noFill/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dirty="0" err="1"/>
              <a:t>Tôi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đau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, </a:t>
            </a:r>
            <a:r>
              <a:rPr lang="en-US" dirty="0" err="1"/>
              <a:t>hãy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tôi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sớm</a:t>
            </a:r>
            <a:r>
              <a:rPr lang="en-US" dirty="0"/>
              <a:t>.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625601" y="4446588"/>
            <a:ext cx="8812213" cy="14478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頭が痛いんですが、</a:t>
            </a:r>
            <a:endParaRPr lang="en-US" altLang="ja-JP" sz="3600" dirty="0">
              <a:latin typeface="NtMotoyaKyotai" pitchFamily="18" charset="-128"/>
              <a:ea typeface="NtMotoyaKyotai" pitchFamily="18" charset="-128"/>
            </a:endParaRPr>
          </a:p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早く　帰らせてください。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1947864" y="4067175"/>
            <a:ext cx="5959475" cy="369888"/>
          </a:xfrm>
          <a:prstGeom prst="rect">
            <a:avLst/>
          </a:prstGeom>
          <a:noFill/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dirty="0" err="1"/>
              <a:t>Tôi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đau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, </a:t>
            </a:r>
            <a:r>
              <a:rPr lang="en-US" dirty="0" err="1"/>
              <a:t>tôi</a:t>
            </a:r>
            <a:r>
              <a:rPr lang="en-US" dirty="0"/>
              <a:t>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sớm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ạ.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1647826" y="4495800"/>
            <a:ext cx="8812213" cy="14478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頭が痛いんですが、</a:t>
            </a:r>
            <a:endParaRPr lang="en-US" altLang="ja-JP" sz="3600" dirty="0">
              <a:latin typeface="NtMotoyaKyotai" pitchFamily="18" charset="-128"/>
              <a:ea typeface="NtMotoyaKyotai" pitchFamily="18" charset="-128"/>
            </a:endParaRPr>
          </a:p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早く　帰らせていただけませんか。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327600">
            <a:off x="7043739" y="1222375"/>
            <a:ext cx="3419475" cy="2852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ounded Rectangle 4"/>
          <p:cNvSpPr/>
          <p:nvPr/>
        </p:nvSpPr>
        <p:spPr>
          <a:xfrm rot="21127819">
            <a:off x="1636713" y="333375"/>
            <a:ext cx="4875212" cy="10668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MẪU CÂU VỚI</a:t>
            </a:r>
          </a:p>
          <a:p>
            <a:pPr algn="ctr">
              <a:defRPr/>
            </a:pPr>
            <a:r>
              <a:rPr lang="en-US" sz="36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ĐỘNG TỪ SAI KHIẾN</a:t>
            </a:r>
            <a:endParaRPr lang="en-US" sz="3600" dirty="0">
              <a:solidFill>
                <a:srgbClr val="FF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 rot="215318">
            <a:off x="6243361" y="346098"/>
            <a:ext cx="4427054" cy="826403"/>
          </a:xfrm>
          <a:prstGeom prst="round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  <a:reflection blurRad="6350" stA="50000" endA="300" endPos="55500" dist="50800" dir="5400000" sy="-100000" algn="bl" rotWithShape="0"/>
            <a:softEdge rad="127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【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使役</a:t>
            </a:r>
            <a:r>
              <a:rPr lang="en-US" altLang="ja-JP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】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（しえき）</a:t>
            </a:r>
            <a:endParaRPr lang="en-US" sz="3600" dirty="0">
              <a:solidFill>
                <a:srgbClr val="FF0000"/>
              </a:solidFill>
              <a:latin typeface="NtMotoyaKyotai" pitchFamily="18" charset="-128"/>
              <a:ea typeface="NtMotoyaKyotai" pitchFamily="18" charset="-128"/>
              <a:cs typeface="Tahoma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3657600" y="5219700"/>
            <a:ext cx="5791200" cy="642938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Rounded Rectangle 6"/>
          <p:cNvSpPr/>
          <p:nvPr/>
        </p:nvSpPr>
        <p:spPr>
          <a:xfrm rot="21242224">
            <a:off x="3213463" y="1172660"/>
            <a:ext cx="4661263" cy="1127126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CÂU XIN PHÉP </a:t>
            </a:r>
          </a:p>
          <a:p>
            <a:pPr algn="ctr">
              <a:defRPr/>
            </a:pPr>
            <a:r>
              <a:rPr lang="en-US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LÀM GÌ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1524001" y="2590800"/>
            <a:ext cx="9167813" cy="40386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1639752" y="3160951"/>
            <a:ext cx="8937444" cy="1944449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4000" b="1" dirty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（～で／と／に／へ</a:t>
            </a:r>
            <a:r>
              <a:rPr lang="en-US" altLang="ja-JP" sz="4000" b="1" dirty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…</a:t>
            </a:r>
            <a:r>
              <a:rPr lang="ja-JP" altLang="en-US" sz="4000" b="1" dirty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）</a:t>
            </a:r>
            <a:r>
              <a:rPr lang="ja-JP" altLang="en-US" sz="5400" b="1" dirty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　</a:t>
            </a:r>
            <a:endParaRPr lang="en-US" altLang="ja-JP" sz="5400" b="1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2">
                      <a:tint val="10000"/>
                      <a:satMod val="155000"/>
                    </a:schemeClr>
                  </a:gs>
                  <a:gs pos="60000">
                    <a:schemeClr val="accent2">
                      <a:tint val="30000"/>
                      <a:satMod val="155000"/>
                    </a:schemeClr>
                  </a:gs>
                  <a:gs pos="100000">
                    <a:schemeClr val="accent2">
                      <a:tint val="73000"/>
                      <a:satMod val="155000"/>
                    </a:schemeClr>
                  </a:gs>
                </a:gsLst>
                <a:lin ang="5400000"/>
              </a:gra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  <a:latin typeface="TagsXtreme" pitchFamily="2" charset="0"/>
              <a:ea typeface="HGPSoeiKakupoptai" pitchFamily="50" charset="-128"/>
            </a:endParaRPr>
          </a:p>
          <a:p>
            <a:pPr algn="ctr">
              <a:defRPr/>
            </a:pPr>
            <a:r>
              <a:rPr lang="ja-JP" altLang="en-US" sz="5400" b="1" dirty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～させていただけませんか。</a:t>
            </a:r>
            <a:endParaRPr lang="en-US" sz="5400" b="1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2">
                      <a:tint val="10000"/>
                      <a:satMod val="155000"/>
                    </a:schemeClr>
                  </a:gs>
                  <a:gs pos="60000">
                    <a:schemeClr val="accent2">
                      <a:tint val="30000"/>
                      <a:satMod val="155000"/>
                    </a:schemeClr>
                  </a:gs>
                  <a:gs pos="100000">
                    <a:schemeClr val="accent2">
                      <a:tint val="73000"/>
                      <a:satMod val="155000"/>
                    </a:schemeClr>
                  </a:gs>
                </a:gsLst>
                <a:lin ang="5400000"/>
              </a:gra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  <a:latin typeface="TagsXtreme" pitchFamily="2" charset="0"/>
              <a:ea typeface="HGPSoeiKakupoptai" pitchFamily="50" charset="-128"/>
            </a:endParaRPr>
          </a:p>
        </p:txBody>
      </p:sp>
      <p:sp>
        <p:nvSpPr>
          <p:cNvPr id="14" name="Up Arrow Callout 13"/>
          <p:cNvSpPr/>
          <p:nvPr/>
        </p:nvSpPr>
        <p:spPr>
          <a:xfrm rot="287547">
            <a:off x="2353699" y="4765034"/>
            <a:ext cx="4429274" cy="1295400"/>
          </a:xfrm>
          <a:prstGeom prst="upArrowCallout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XIN PHÉP MÌNH LÀM GÌ 1 CÁCH LỊCH SỰ</a:t>
            </a:r>
          </a:p>
          <a:p>
            <a:pPr algn="ctr">
              <a:defRPr/>
            </a:pPr>
            <a:r>
              <a:rPr lang="en-US" dirty="0"/>
              <a:t>(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nói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96725962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 nodeType="clickPar">
                      <p:stCondLst>
                        <p:cond delay="indefinite"/>
                      </p:stCondLst>
                      <p:childTnLst>
                        <p:par>
                          <p:cTn id="1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 nodeType="clickPar">
                      <p:stCondLst>
                        <p:cond delay="indefinite"/>
                      </p:stCondLst>
                      <p:childTnLst>
                        <p:par>
                          <p:cTn id="1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 nodeType="clickPar">
                      <p:stCondLst>
                        <p:cond delay="indefinite"/>
                      </p:stCondLst>
                      <p:childTnLst>
                        <p:par>
                          <p:cTn id="1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0" grpId="0" animBg="1"/>
      <p:bldP spid="20" grpId="1" animBg="1"/>
      <p:bldP spid="10" grpId="0" animBg="1"/>
      <p:bldP spid="12" grpId="0" animBg="1"/>
      <p:bldP spid="12" grpId="1" animBg="1"/>
      <p:bldP spid="13" grpId="0" animBg="1"/>
      <p:bldP spid="13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8" grpId="0" animBg="1"/>
      <p:bldP spid="5" grpId="0" animBg="1"/>
      <p:bldP spid="3" grpId="0" animBg="1"/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 rot="235833">
            <a:off x="9141939" y="117162"/>
            <a:ext cx="2953340" cy="7620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Kristen ITC" pitchFamily="66" charset="0"/>
              </a:rPr>
              <a:t>PRACTICE</a:t>
            </a:r>
            <a:endParaRPr lang="en-US" sz="3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Kristen ITC" pitchFamily="66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609726" y="1131888"/>
            <a:ext cx="8596313" cy="1092200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おなかが　痛いんですが、</a:t>
            </a:r>
            <a:endParaRPr lang="en-US" altLang="ja-JP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ctr">
              <a:defRPr/>
            </a:pPr>
            <a:r>
              <a:rPr lang="ja-JP" alt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今日　</a:t>
            </a:r>
            <a:r>
              <a:rPr lang="en-US" altLang="ja-JP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1</a:t>
            </a:r>
            <a:r>
              <a:rPr lang="ja-JP" alt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日　休ませていただけませんか。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8436" name="TextBox 15"/>
          <p:cNvSpPr txBox="1">
            <a:spLocks noChangeArrowheads="1"/>
          </p:cNvSpPr>
          <p:nvPr/>
        </p:nvSpPr>
        <p:spPr bwMode="auto">
          <a:xfrm>
            <a:off x="1643064" y="762000"/>
            <a:ext cx="38433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i="1"/>
              <a:t>(Đau bụng </a:t>
            </a:r>
            <a:r>
              <a:rPr lang="en-US" altLang="en-US" i="1">
                <a:sym typeface="Wingdings" panose="05000000000000000000" pitchFamily="2" charset="2"/>
              </a:rPr>
              <a:t> </a:t>
            </a:r>
            <a:r>
              <a:rPr lang="en-US" altLang="en-US" i="1"/>
              <a:t>Xin phép nghỉ 1 ngày)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558926" y="2732088"/>
            <a:ext cx="8596313" cy="1077912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ちょっと　暑いんですが、</a:t>
            </a:r>
            <a:endParaRPr lang="en-US" altLang="ja-JP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ctr">
              <a:defRPr/>
            </a:pPr>
            <a:r>
              <a:rPr lang="ja-JP" alt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窓を　開けさせていただけませんか。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8438" name="TextBox 15"/>
          <p:cNvSpPr txBox="1">
            <a:spLocks noChangeArrowheads="1"/>
          </p:cNvSpPr>
          <p:nvPr/>
        </p:nvSpPr>
        <p:spPr bwMode="auto">
          <a:xfrm>
            <a:off x="1592264" y="2362200"/>
            <a:ext cx="38433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i="1"/>
              <a:t>(Nóng bức</a:t>
            </a:r>
            <a:r>
              <a:rPr lang="en-US" altLang="en-US" i="1">
                <a:sym typeface="Wingdings" panose="05000000000000000000" pitchFamily="2" charset="2"/>
              </a:rPr>
              <a:t> </a:t>
            </a:r>
            <a:r>
              <a:rPr lang="en-US" altLang="en-US" i="1"/>
              <a:t>Xin phép mở cửa sổ)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576387" y="4179888"/>
            <a:ext cx="10359257" cy="1077912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今日の午後、</a:t>
            </a:r>
            <a:endParaRPr lang="en-US" altLang="ja-JP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ctr">
              <a:defRPr/>
            </a:pPr>
            <a:r>
              <a:rPr lang="ja-JP" alt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先生</a:t>
            </a:r>
            <a:r>
              <a:rPr lang="ja-JP" altLang="en-US" sz="3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の日本語授業を</a:t>
            </a:r>
            <a:r>
              <a:rPr lang="ja-JP" alt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　見学させていただけませんか。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8440" name="TextBox 15"/>
          <p:cNvSpPr txBox="1">
            <a:spLocks noChangeArrowheads="1"/>
          </p:cNvSpPr>
          <p:nvPr/>
        </p:nvSpPr>
        <p:spPr bwMode="auto">
          <a:xfrm>
            <a:off x="1609726" y="3810000"/>
            <a:ext cx="531791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i="1" dirty="0"/>
              <a:t>(Xin </a:t>
            </a:r>
            <a:r>
              <a:rPr lang="en-US" altLang="en-US" i="1" dirty="0" err="1"/>
              <a:t>phép</a:t>
            </a:r>
            <a:r>
              <a:rPr lang="en-US" altLang="en-US" i="1" dirty="0"/>
              <a:t> </a:t>
            </a:r>
            <a:r>
              <a:rPr lang="en-US" altLang="en-US" i="1" dirty="0" err="1"/>
              <a:t>thăm</a:t>
            </a:r>
            <a:r>
              <a:rPr lang="en-US" altLang="en-US" i="1" dirty="0"/>
              <a:t> </a:t>
            </a:r>
            <a:r>
              <a:rPr lang="en-US" altLang="en-US" i="1" dirty="0" err="1"/>
              <a:t>quan</a:t>
            </a:r>
            <a:r>
              <a:rPr lang="en-US" altLang="en-US" i="1" dirty="0"/>
              <a:t>/</a:t>
            </a:r>
            <a:r>
              <a:rPr lang="en-US" altLang="en-US" i="1" dirty="0" err="1"/>
              <a:t>dự</a:t>
            </a:r>
            <a:r>
              <a:rPr lang="en-US" altLang="en-US" i="1" dirty="0"/>
              <a:t> </a:t>
            </a:r>
            <a:r>
              <a:rPr lang="en-US" altLang="en-US" i="1" dirty="0" err="1"/>
              <a:t>giờ</a:t>
            </a:r>
            <a:r>
              <a:rPr lang="en-US" altLang="en-US" i="1" dirty="0"/>
              <a:t> </a:t>
            </a:r>
            <a:r>
              <a:rPr lang="en-US" altLang="en-US" i="1" dirty="0" err="1"/>
              <a:t>tiếng</a:t>
            </a:r>
            <a:r>
              <a:rPr lang="en-US" altLang="en-US" i="1" dirty="0"/>
              <a:t> </a:t>
            </a:r>
            <a:r>
              <a:rPr lang="en-US" altLang="en-US" i="1" dirty="0" smtClean="0"/>
              <a:t>Nhật </a:t>
            </a:r>
            <a:r>
              <a:rPr lang="en-US" altLang="en-US" i="1" dirty="0" err="1" smtClean="0"/>
              <a:t>chiều</a:t>
            </a:r>
            <a:r>
              <a:rPr lang="en-US" altLang="en-US" i="1" dirty="0" smtClean="0"/>
              <a:t> nay)</a:t>
            </a:r>
            <a:endParaRPr lang="en-US" altLang="en-US" i="1" dirty="0"/>
          </a:p>
        </p:txBody>
      </p:sp>
      <p:sp>
        <p:nvSpPr>
          <p:cNvPr id="10" name="Rounded Rectangle 9"/>
          <p:cNvSpPr/>
          <p:nvPr/>
        </p:nvSpPr>
        <p:spPr>
          <a:xfrm>
            <a:off x="1595438" y="5780088"/>
            <a:ext cx="8596312" cy="1077912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すみませんが、</a:t>
            </a:r>
            <a:endParaRPr lang="en-US" altLang="ja-JP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ctr">
              <a:defRPr/>
            </a:pPr>
            <a:r>
              <a:rPr lang="ja-JP" alt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kachan" panose="02000609000000000000" pitchFamily="49" charset="-128"/>
                <a:ea typeface="mikachan" panose="02000609000000000000" pitchFamily="49" charset="-128"/>
              </a:rPr>
              <a:t>辞書を使わせていただけませんか。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8442" name="TextBox 15"/>
          <p:cNvSpPr txBox="1">
            <a:spLocks noChangeArrowheads="1"/>
          </p:cNvSpPr>
          <p:nvPr/>
        </p:nvSpPr>
        <p:spPr bwMode="auto">
          <a:xfrm>
            <a:off x="1628775" y="5410200"/>
            <a:ext cx="38433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i="1"/>
              <a:t>(Xin phép sử dụng từ điển)</a:t>
            </a:r>
          </a:p>
        </p:txBody>
      </p:sp>
    </p:spTree>
    <p:extLst>
      <p:ext uri="{BB962C8B-B14F-4D97-AF65-F5344CB8AC3E}">
        <p14:creationId xmlns:p14="http://schemas.microsoft.com/office/powerpoint/2010/main" val="2279881843"/>
      </p:ext>
    </p:extLst>
  </p:cSld>
  <p:clrMapOvr>
    <a:masterClrMapping/>
  </p:clrMapOvr>
  <p:transition spd="slow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8436" grpId="0"/>
      <p:bldP spid="5" grpId="0"/>
      <p:bldP spid="18438" grpId="0"/>
      <p:bldP spid="8" grpId="0"/>
      <p:bldP spid="18440" grpId="0"/>
      <p:bldP spid="10" grpId="0"/>
      <p:bldP spid="1844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5568950" y="1890729"/>
            <a:ext cx="6063913" cy="61161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１時間ばかり待ってください。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4844502" y="972291"/>
            <a:ext cx="6788361" cy="611618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私はこの会社に入ったばかりです。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2" name="Pentagon 1"/>
          <p:cNvSpPr/>
          <p:nvPr/>
        </p:nvSpPr>
        <p:spPr>
          <a:xfrm rot="21358539">
            <a:off x="247776" y="228347"/>
            <a:ext cx="4208663" cy="1150570"/>
          </a:xfrm>
          <a:prstGeom prst="homePlat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4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「ばかり」</a:t>
            </a:r>
            <a:endParaRPr lang="en-US" sz="54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844502" y="5251771"/>
            <a:ext cx="6788361" cy="61161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あの人はテレビばかり見ています。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469876" y="6039003"/>
            <a:ext cx="8162988" cy="61161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小学生のころ、遊んでばかりしていました。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184900" y="2641086"/>
            <a:ext cx="5447962" cy="61161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三日ばかり会社を休んだ。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911850" y="3562350"/>
            <a:ext cx="5721012" cy="61161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うちの</a:t>
            </a:r>
            <a:r>
              <a:rPr lang="ja-JP" altLang="en-US" sz="3200" dirty="0">
                <a:latin typeface="mikachan" panose="02000609000000000000" pitchFamily="49" charset="-128"/>
                <a:ea typeface="mikachan" panose="02000609000000000000" pitchFamily="49" charset="-128"/>
              </a:rPr>
              <a:t>子</a:t>
            </a:r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はいい子ばかり</a:t>
            </a:r>
            <a:r>
              <a:rPr lang="ja-JP" altLang="en-US" sz="3200" dirty="0">
                <a:latin typeface="mikachan" panose="02000609000000000000" pitchFamily="49" charset="-128"/>
                <a:ea typeface="mikachan" panose="02000609000000000000" pitchFamily="49" charset="-128"/>
              </a:rPr>
              <a:t>だ</a:t>
            </a:r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080670" y="4312707"/>
            <a:ext cx="6552191" cy="61161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この学校は女の学生ばかりです。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0" name="Down Arrow Callout 9"/>
          <p:cNvSpPr/>
          <p:nvPr/>
        </p:nvSpPr>
        <p:spPr>
          <a:xfrm rot="21224217">
            <a:off x="7128657" y="153993"/>
            <a:ext cx="2571426" cy="1204336"/>
          </a:xfrm>
          <a:prstGeom prst="downArrowCallou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「～たばかり」</a:t>
            </a:r>
            <a:endParaRPr lang="en-US" altLang="ja-JP" sz="2400" dirty="0" smtClean="0"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ctr"/>
            <a:r>
              <a:rPr lang="en-US" sz="2400" dirty="0" smtClean="0"/>
              <a:t>“</a:t>
            </a:r>
            <a:r>
              <a:rPr lang="en-US" sz="2400" dirty="0" err="1" smtClean="0"/>
              <a:t>Vừa</a:t>
            </a:r>
            <a:r>
              <a:rPr lang="en-US" sz="2400" dirty="0" smtClean="0"/>
              <a:t> </a:t>
            </a:r>
            <a:r>
              <a:rPr lang="en-US" sz="2400" dirty="0" err="1" smtClean="0"/>
              <a:t>mới</a:t>
            </a:r>
            <a:r>
              <a:rPr lang="en-US" sz="2400" dirty="0" smtClean="0"/>
              <a:t>…”</a:t>
            </a:r>
            <a:endParaRPr lang="en-US" sz="2400" dirty="0"/>
          </a:p>
        </p:txBody>
      </p:sp>
      <p:sp>
        <p:nvSpPr>
          <p:cNvPr id="11" name="Right Arrow Callout 10"/>
          <p:cNvSpPr/>
          <p:nvPr/>
        </p:nvSpPr>
        <p:spPr>
          <a:xfrm>
            <a:off x="1949450" y="1722648"/>
            <a:ext cx="3695700" cy="1452352"/>
          </a:xfrm>
          <a:prstGeom prst="rightArrowCallou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「数字ばかり」</a:t>
            </a:r>
            <a:endParaRPr lang="en-US" sz="2400" dirty="0" smtClean="0"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ctr"/>
            <a:r>
              <a:rPr lang="en-US" sz="2400" dirty="0" smtClean="0"/>
              <a:t>“</a:t>
            </a:r>
            <a:r>
              <a:rPr lang="en-US" sz="2400" dirty="0" err="1" smtClean="0"/>
              <a:t>Khoảng</a:t>
            </a:r>
            <a:r>
              <a:rPr lang="en-US" sz="2400" dirty="0" smtClean="0"/>
              <a:t>…”</a:t>
            </a:r>
          </a:p>
          <a:p>
            <a:pPr algn="ctr"/>
            <a:r>
              <a:rPr lang="en-US" sz="2400" dirty="0" smtClean="0"/>
              <a:t>“</a:t>
            </a:r>
            <a:r>
              <a:rPr lang="en-US" sz="2400" dirty="0" err="1" smtClean="0"/>
              <a:t>Chừng</a:t>
            </a:r>
            <a:r>
              <a:rPr lang="en-US" sz="2400" dirty="0" smtClean="0"/>
              <a:t>…”</a:t>
            </a:r>
            <a:endParaRPr lang="en-US" sz="2400" dirty="0"/>
          </a:p>
        </p:txBody>
      </p:sp>
      <p:sp>
        <p:nvSpPr>
          <p:cNvPr id="12" name="Right Arrow Callout 11"/>
          <p:cNvSpPr/>
          <p:nvPr/>
        </p:nvSpPr>
        <p:spPr>
          <a:xfrm>
            <a:off x="2260600" y="3313739"/>
            <a:ext cx="3384550" cy="1452352"/>
          </a:xfrm>
          <a:prstGeom prst="rightArrowCallou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「Ｎば</a:t>
            </a:r>
            <a:r>
              <a:rPr lang="ja-JP" altLang="en-US" sz="2400" dirty="0">
                <a:latin typeface="mikachan" panose="02000609000000000000" pitchFamily="49" charset="-128"/>
                <a:ea typeface="mikachan" panose="02000609000000000000" pitchFamily="49" charset="-128"/>
              </a:rPr>
              <a:t>かり」</a:t>
            </a:r>
            <a:endParaRPr lang="en-US" sz="2400" dirty="0" smtClean="0"/>
          </a:p>
          <a:p>
            <a:pPr algn="ctr"/>
            <a:r>
              <a:rPr lang="en-US" sz="2400" dirty="0" smtClean="0"/>
              <a:t>“</a:t>
            </a:r>
            <a:r>
              <a:rPr lang="en-US" sz="2400" dirty="0" err="1" smtClean="0"/>
              <a:t>Chỉ</a:t>
            </a:r>
            <a:r>
              <a:rPr lang="en-US" sz="2400" dirty="0" smtClean="0"/>
              <a:t> </a:t>
            </a:r>
            <a:r>
              <a:rPr lang="en-US" sz="2400" dirty="0" err="1" smtClean="0"/>
              <a:t>toàn</a:t>
            </a:r>
            <a:r>
              <a:rPr lang="en-US" sz="2400" dirty="0" smtClean="0"/>
              <a:t> </a:t>
            </a:r>
            <a:r>
              <a:rPr lang="en-US" sz="2400" dirty="0" err="1" smtClean="0"/>
              <a:t>là</a:t>
            </a:r>
            <a:r>
              <a:rPr lang="en-US" sz="2400" dirty="0" smtClean="0"/>
              <a:t>…”</a:t>
            </a:r>
            <a:endParaRPr lang="en-US" sz="2400" dirty="0"/>
          </a:p>
        </p:txBody>
      </p:sp>
      <p:sp>
        <p:nvSpPr>
          <p:cNvPr id="13" name="Right Arrow Callout 12"/>
          <p:cNvSpPr/>
          <p:nvPr/>
        </p:nvSpPr>
        <p:spPr>
          <a:xfrm>
            <a:off x="212590" y="5137213"/>
            <a:ext cx="4279035" cy="1452352"/>
          </a:xfrm>
          <a:prstGeom prst="rightArrowCallout">
            <a:avLst>
              <a:gd name="adj1" fmla="val 25874"/>
              <a:gd name="adj2" fmla="val 25000"/>
              <a:gd name="adj3" fmla="val 20191"/>
              <a:gd name="adj4" fmla="val 89520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「Ｖてば</a:t>
            </a:r>
            <a:r>
              <a:rPr lang="ja-JP" altLang="en-US" sz="2400" dirty="0">
                <a:latin typeface="mikachan" panose="02000609000000000000" pitchFamily="49" charset="-128"/>
                <a:ea typeface="mikachan" panose="02000609000000000000" pitchFamily="49" charset="-128"/>
              </a:rPr>
              <a:t>か</a:t>
            </a:r>
            <a:r>
              <a:rPr lang="ja-JP" altLang="en-US" sz="24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りいる」</a:t>
            </a:r>
            <a:endParaRPr lang="en-US" altLang="ja-JP" sz="2400" dirty="0" smtClean="0">
              <a:latin typeface="mikachan" panose="02000609000000000000" pitchFamily="49" charset="-128"/>
              <a:ea typeface="mikachan" panose="02000609000000000000" pitchFamily="49" charset="-128"/>
            </a:endParaRPr>
          </a:p>
          <a:p>
            <a:pPr algn="ctr"/>
            <a:r>
              <a:rPr lang="ja-JP" altLang="en-US" sz="24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「ＮばかりＶている」</a:t>
            </a:r>
            <a:endParaRPr lang="en-US" sz="2400" dirty="0" smtClean="0"/>
          </a:p>
          <a:p>
            <a:pPr algn="ctr"/>
            <a:r>
              <a:rPr lang="en-US" sz="2400" dirty="0" smtClean="0"/>
              <a:t>“</a:t>
            </a:r>
            <a:r>
              <a:rPr lang="en-US" sz="2400" dirty="0" err="1" smtClean="0"/>
              <a:t>Suốt</a:t>
            </a:r>
            <a:r>
              <a:rPr lang="en-US" sz="2400" dirty="0" smtClean="0"/>
              <a:t> </a:t>
            </a:r>
            <a:r>
              <a:rPr lang="en-US" sz="2400" dirty="0" err="1" smtClean="0"/>
              <a:t>ngày</a:t>
            </a:r>
            <a:r>
              <a:rPr lang="en-US" sz="2400" dirty="0" smtClean="0"/>
              <a:t> </a:t>
            </a:r>
            <a:r>
              <a:rPr lang="en-US" sz="2400" dirty="0" err="1" smtClean="0"/>
              <a:t>chỉ</a:t>
            </a:r>
            <a:r>
              <a:rPr lang="en-US" sz="2400" dirty="0" smtClean="0"/>
              <a:t> </a:t>
            </a:r>
            <a:r>
              <a:rPr lang="en-US" sz="2400" dirty="0" err="1" smtClean="0"/>
              <a:t>toàn</a:t>
            </a:r>
            <a:r>
              <a:rPr lang="en-US" sz="2400" dirty="0" smtClean="0"/>
              <a:t> </a:t>
            </a:r>
            <a:r>
              <a:rPr lang="en-US" sz="2400" dirty="0" err="1" smtClean="0"/>
              <a:t>làm</a:t>
            </a:r>
            <a:r>
              <a:rPr lang="en-US" sz="2400" dirty="0" smtClean="0"/>
              <a:t> </a:t>
            </a:r>
            <a:r>
              <a:rPr lang="en-US" sz="2400" dirty="0" err="1" smtClean="0"/>
              <a:t>gì</a:t>
            </a:r>
            <a:r>
              <a:rPr lang="en-US" sz="2400" dirty="0" smtClean="0"/>
              <a:t>…”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237180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2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4844502" y="1890729"/>
            <a:ext cx="6788361" cy="61161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今日は朝から失敗ばかりしている。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4844502" y="1061191"/>
            <a:ext cx="6788361" cy="61161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彼はいつも文句ばかり言っている。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5073650" y="5200971"/>
            <a:ext cx="6559213" cy="61161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食べてばかりいると太りますよ。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549900" y="6039003"/>
            <a:ext cx="6082964" cy="61161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母は朝から怒ってばかりいる。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184900" y="2641086"/>
            <a:ext cx="5447962" cy="61161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子供とばかり遊んでいる。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235700" y="3511550"/>
            <a:ext cx="5397162" cy="61161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父は末っ子にばかり甘い。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438900" y="4312707"/>
            <a:ext cx="5193961" cy="61161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3200" dirty="0">
                <a:latin typeface="mikachan" panose="02000609000000000000" pitchFamily="49" charset="-128"/>
                <a:ea typeface="mikachan" panose="02000609000000000000" pitchFamily="49" charset="-128"/>
              </a:rPr>
              <a:t>彼女</a:t>
            </a:r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は</a:t>
            </a:r>
            <a:r>
              <a:rPr lang="ja-JP" altLang="en-US" sz="3200" dirty="0">
                <a:latin typeface="mikachan" panose="02000609000000000000" pitchFamily="49" charset="-128"/>
                <a:ea typeface="mikachan" panose="02000609000000000000" pitchFamily="49" charset="-128"/>
              </a:rPr>
              <a:t>寝</a:t>
            </a:r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てばかりい</a:t>
            </a:r>
            <a:r>
              <a:rPr lang="ja-JP" altLang="en-US" sz="3200" dirty="0">
                <a:latin typeface="mikachan" panose="02000609000000000000" pitchFamily="49" charset="-128"/>
                <a:ea typeface="mikachan" panose="02000609000000000000" pitchFamily="49" charset="-128"/>
              </a:rPr>
              <a:t>る</a:t>
            </a:r>
            <a:r>
              <a:rPr lang="ja-JP" altLang="en-US" sz="32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。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" y="101600"/>
            <a:ext cx="2733675" cy="1676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Rounded Rectangle 9"/>
          <p:cNvSpPr/>
          <p:nvPr/>
        </p:nvSpPr>
        <p:spPr>
          <a:xfrm>
            <a:off x="6438900" y="922452"/>
            <a:ext cx="1459406" cy="33636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16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もんく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893850" y="1747382"/>
            <a:ext cx="1459406" cy="33636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16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し</a:t>
            </a:r>
            <a:r>
              <a:rPr lang="ja-JP" altLang="en-US" sz="1600" dirty="0">
                <a:latin typeface="mikachan" panose="02000609000000000000" pitchFamily="49" charset="-128"/>
                <a:ea typeface="mikachan" panose="02000609000000000000" pitchFamily="49" charset="-128"/>
              </a:rPr>
              <a:t>っ</a:t>
            </a:r>
            <a:r>
              <a:rPr lang="ja-JP" altLang="en-US" sz="16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ぱ</a:t>
            </a:r>
            <a:r>
              <a:rPr lang="ja-JP" altLang="en-US" sz="1600" dirty="0">
                <a:latin typeface="mikachan" panose="02000609000000000000" pitchFamily="49" charset="-128"/>
                <a:ea typeface="mikachan" panose="02000609000000000000" pitchFamily="49" charset="-128"/>
              </a:rPr>
              <a:t>い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7315200" y="3442242"/>
            <a:ext cx="3990660" cy="22746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16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すえ　　　　　　　　　　　　あま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7242533" y="4192476"/>
            <a:ext cx="1459406" cy="33636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16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ね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7062629" y="5904238"/>
            <a:ext cx="1290627" cy="33537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ja-JP" altLang="en-US" sz="1600" dirty="0" smtClean="0">
                <a:latin typeface="mikachan" panose="02000609000000000000" pitchFamily="49" charset="-128"/>
                <a:ea typeface="mikachan" panose="02000609000000000000" pitchFamily="49" charset="-128"/>
              </a:rPr>
              <a:t>おこ</a:t>
            </a:r>
            <a:endParaRPr lang="en-US" sz="3200" dirty="0">
              <a:latin typeface="mikachan" panose="02000609000000000000" pitchFamily="49" charset="-128"/>
              <a:ea typeface="mikachan" panose="020006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7014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2" grpId="0"/>
      <p:bldP spid="15" grpId="0"/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362200" y="1143000"/>
            <a:ext cx="1295400" cy="609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先生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4419600" y="1143000"/>
            <a:ext cx="1295400" cy="609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学生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4" name="Right Arrow 3"/>
          <p:cNvSpPr/>
          <p:nvPr/>
        </p:nvSpPr>
        <p:spPr>
          <a:xfrm>
            <a:off x="3810000" y="1295400"/>
            <a:ext cx="457200" cy="381000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6324600" y="1143000"/>
            <a:ext cx="3581400" cy="609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立ってください。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905000" y="2895600"/>
            <a:ext cx="2209800" cy="609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学生は</a:t>
            </a:r>
            <a:r>
              <a:rPr lang="en-US" altLang="ja-JP" sz="3200" dirty="0">
                <a:latin typeface="NtMotoyaKyotai" pitchFamily="18" charset="-128"/>
                <a:ea typeface="NtMotoyaKyotai" pitchFamily="18" charset="-128"/>
              </a:rPr>
              <a:t>…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905000" y="3733800"/>
            <a:ext cx="2209800" cy="609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先生は</a:t>
            </a:r>
            <a:r>
              <a:rPr lang="en-US" altLang="ja-JP" sz="3200" dirty="0">
                <a:latin typeface="NtMotoyaKyotai" pitchFamily="18" charset="-128"/>
                <a:ea typeface="NtMotoyaKyotai" pitchFamily="18" charset="-128"/>
              </a:rPr>
              <a:t>…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419600" y="2895600"/>
            <a:ext cx="4572000" cy="609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学生は　立ちました。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419600" y="3733800"/>
            <a:ext cx="4572000" cy="609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先生は　立たせました。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600200" y="1981200"/>
            <a:ext cx="9067800" cy="609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先生は学生に「立ってください」と言いました。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324600" y="1143000"/>
            <a:ext cx="3581400" cy="609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座ってください。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600200" y="1975403"/>
            <a:ext cx="9067800" cy="609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先生は学生に「座ってください」と言いました。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379913" y="2895600"/>
            <a:ext cx="5029200" cy="609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学生は　座りました。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379913" y="3771900"/>
            <a:ext cx="5029200" cy="609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先生は　座らせました。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6134100" y="3733800"/>
            <a:ext cx="2552700" cy="685800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6134100" y="3751263"/>
            <a:ext cx="2552700" cy="685800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82423" y="1629639"/>
            <a:ext cx="6834548" cy="119851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4800" dirty="0">
                <a:latin typeface="mikachan-P" panose="02000600000000000000" pitchFamily="2" charset="-128"/>
                <a:ea typeface="mikachan-P" panose="02000600000000000000" pitchFamily="2" charset="-128"/>
              </a:rPr>
              <a:t>先生は　</a:t>
            </a:r>
            <a:r>
              <a:rPr lang="ja-JP" altLang="en-US" sz="4800" u="sng" dirty="0">
                <a:latin typeface="mikachan-P" panose="02000600000000000000" pitchFamily="2" charset="-128"/>
                <a:ea typeface="mikachan-P" panose="02000600000000000000" pitchFamily="2" charset="-128"/>
              </a:rPr>
              <a:t>座らせました</a:t>
            </a:r>
            <a:r>
              <a:rPr lang="ja-JP" altLang="en-US" sz="4800" dirty="0">
                <a:latin typeface="mikachan-P" panose="02000600000000000000" pitchFamily="2" charset="-128"/>
                <a:ea typeface="mikachan-P" panose="02000600000000000000" pitchFamily="2" charset="-128"/>
              </a:rPr>
              <a:t>。</a:t>
            </a:r>
            <a:endParaRPr lang="en-US" sz="4800" dirty="0">
              <a:latin typeface="mikachan-P" panose="02000600000000000000" pitchFamily="2" charset="-128"/>
              <a:ea typeface="mikachan-P" panose="02000600000000000000" pitchFamily="2" charset="-128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2508703" y="2933700"/>
            <a:ext cx="6781988" cy="119851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4800" dirty="0">
                <a:latin typeface="mikachan-P" panose="02000600000000000000" pitchFamily="2" charset="-128"/>
                <a:ea typeface="mikachan-P" panose="02000600000000000000" pitchFamily="2" charset="-128"/>
              </a:rPr>
              <a:t>先生は　</a:t>
            </a:r>
            <a:r>
              <a:rPr lang="ja-JP" altLang="en-US" sz="4800" u="sng" dirty="0">
                <a:latin typeface="mikachan-P" panose="02000600000000000000" pitchFamily="2" charset="-128"/>
                <a:ea typeface="mikachan-P" panose="02000600000000000000" pitchFamily="2" charset="-128"/>
              </a:rPr>
              <a:t>立たせました</a:t>
            </a:r>
            <a:r>
              <a:rPr lang="ja-JP" altLang="en-US" sz="4800" dirty="0">
                <a:latin typeface="mikachan-P" panose="02000600000000000000" pitchFamily="2" charset="-128"/>
                <a:ea typeface="mikachan-P" panose="02000600000000000000" pitchFamily="2" charset="-128"/>
              </a:rPr>
              <a:t>。</a:t>
            </a:r>
            <a:endParaRPr lang="en-US" sz="4800" dirty="0">
              <a:latin typeface="mikachan-P" panose="02000600000000000000" pitchFamily="2" charset="-128"/>
              <a:ea typeface="mikachan-P" panose="02000600000000000000" pitchFamily="2" charset="-128"/>
            </a:endParaRPr>
          </a:p>
        </p:txBody>
      </p:sp>
      <p:sp>
        <p:nvSpPr>
          <p:cNvPr id="19" name="Rounded Rectangular Callout 18"/>
          <p:cNvSpPr/>
          <p:nvPr/>
        </p:nvSpPr>
        <p:spPr>
          <a:xfrm rot="21268756">
            <a:off x="5638800" y="4670676"/>
            <a:ext cx="4953000" cy="1981200"/>
          </a:xfrm>
          <a:prstGeom prst="wedgeRoundRectCallout">
            <a:avLst>
              <a:gd name="adj1" fmla="val -51917"/>
              <a:gd name="adj2" fmla="val -86106"/>
              <a:gd name="adj3" fmla="val 16667"/>
            </a:avLst>
          </a:prstGeom>
          <a:effectLst>
            <a:glow rad="139700">
              <a:schemeClr val="accent2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  <a:reflection blurRad="6350" stA="50000" endA="300" endPos="55500" dist="50800" dir="5400000" sy="-100000" algn="bl" rotWithShape="0"/>
          </a:effectLst>
          <a:scene3d>
            <a:camera prst="perspectiveContrastingLeftFacing"/>
            <a:lightRig rig="threePt" dir="t">
              <a:rot lat="0" lon="0" rev="1200000"/>
            </a:lightRig>
          </a:scene3d>
          <a:sp3d>
            <a:bevelT w="63500" h="254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200" dirty="0">
                <a:latin typeface="Tahoma" pitchFamily="34" charset="0"/>
                <a:ea typeface="Tahoma" pitchFamily="34" charset="0"/>
                <a:cs typeface="Tahoma" pitchFamily="34" charset="0"/>
              </a:rPr>
              <a:t>ĐỘNG TỪ </a:t>
            </a:r>
          </a:p>
          <a:p>
            <a:pPr algn="ctr">
              <a:defRPr/>
            </a:pPr>
            <a:r>
              <a:rPr lang="en-US" sz="3200" dirty="0">
                <a:latin typeface="Tahoma" pitchFamily="34" charset="0"/>
                <a:ea typeface="Tahoma" pitchFamily="34" charset="0"/>
                <a:cs typeface="Tahoma" pitchFamily="34" charset="0"/>
              </a:rPr>
              <a:t>ĐẠNG </a:t>
            </a:r>
          </a:p>
          <a:p>
            <a:pPr algn="ctr">
              <a:defRPr/>
            </a:pPr>
            <a:r>
              <a:rPr lang="en-US" sz="6000" b="1" dirty="0">
                <a:latin typeface="Tahoma" pitchFamily="34" charset="0"/>
                <a:ea typeface="Tahoma" pitchFamily="34" charset="0"/>
                <a:cs typeface="Tahoma" pitchFamily="34" charset="0"/>
              </a:rPr>
              <a:t>SAI KHIẾN</a:t>
            </a:r>
          </a:p>
        </p:txBody>
      </p:sp>
    </p:spTree>
    <p:extLst>
      <p:ext uri="{BB962C8B-B14F-4D97-AF65-F5344CB8AC3E}">
        <p14:creationId xmlns:p14="http://schemas.microsoft.com/office/powerpoint/2010/main" val="262734252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7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 nodeType="clickPar">
                      <p:stCondLst>
                        <p:cond delay="indefinite"/>
                      </p:stCondLst>
                      <p:childTnLst>
                        <p:par>
                          <p:cTn id="1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 nodeType="clickPar">
                      <p:stCondLst>
                        <p:cond delay="indefinite"/>
                      </p:stCondLst>
                      <p:childTnLst>
                        <p:par>
                          <p:cTn id="1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9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42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42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42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42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1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42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1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1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 nodeType="clickPar">
                      <p:stCondLst>
                        <p:cond delay="indefinite"/>
                      </p:stCondLst>
                      <p:childTnLst>
                        <p:par>
                          <p:cTn id="2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6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5" grpId="2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  <p:bldP spid="10" grpId="0" animBg="1"/>
      <p:bldP spid="10" grpId="1" animBg="1"/>
      <p:bldP spid="10" grpId="2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5" grpId="2" animBg="1"/>
      <p:bldP spid="16" grpId="0" animBg="1"/>
      <p:bldP spid="16" grpId="1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3581400" y="2743200"/>
            <a:ext cx="1798638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800">
                <a:latin typeface="NtMotoyaKyotai" panose="02020300000000000000" pitchFamily="18" charset="-128"/>
                <a:ea typeface="NtMotoyaKyotai" panose="02020300000000000000" pitchFamily="18" charset="-128"/>
              </a:rPr>
              <a:t>行きます</a:t>
            </a:r>
            <a:endParaRPr lang="en-US" altLang="en-US" sz="2800"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3581400" y="3581400"/>
            <a:ext cx="1798638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800">
                <a:latin typeface="NtMotoyaKyotai" panose="02020300000000000000" pitchFamily="18" charset="-128"/>
                <a:ea typeface="NtMotoyaKyotai" panose="02020300000000000000" pitchFamily="18" charset="-128"/>
              </a:rPr>
              <a:t>食べます</a:t>
            </a:r>
            <a:endParaRPr lang="en-US" altLang="en-US" sz="2800"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3546476" y="4495800"/>
            <a:ext cx="27019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800">
                <a:latin typeface="NtMotoyaKyotai" panose="02020300000000000000" pitchFamily="18" charset="-128"/>
                <a:ea typeface="NtMotoyaKyotai" panose="02020300000000000000" pitchFamily="18" charset="-128"/>
              </a:rPr>
              <a:t>日本へ来ます</a:t>
            </a:r>
            <a:endParaRPr lang="en-US" altLang="en-US" sz="2800"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3546476" y="5334001"/>
            <a:ext cx="23971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800">
                <a:latin typeface="NtMotoyaKyotai" panose="02020300000000000000" pitchFamily="18" charset="-128"/>
                <a:ea typeface="NtMotoyaKyotai" panose="02020300000000000000" pitchFamily="18" charset="-128"/>
              </a:rPr>
              <a:t>勉強します</a:t>
            </a:r>
            <a:endParaRPr lang="en-US" altLang="en-US" sz="2800"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  <p:sp>
        <p:nvSpPr>
          <p:cNvPr id="19" name="Right Arrow 18"/>
          <p:cNvSpPr/>
          <p:nvPr/>
        </p:nvSpPr>
        <p:spPr>
          <a:xfrm>
            <a:off x="5943600" y="2895600"/>
            <a:ext cx="533400" cy="369888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5943600" y="3657600"/>
            <a:ext cx="533400" cy="369888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5981700" y="4572000"/>
            <a:ext cx="533400" cy="369888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Right Arrow 21"/>
          <p:cNvSpPr/>
          <p:nvPr/>
        </p:nvSpPr>
        <p:spPr>
          <a:xfrm>
            <a:off x="5891213" y="5410200"/>
            <a:ext cx="533400" cy="369888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6954838" y="2743200"/>
            <a:ext cx="2341562" cy="52228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行かせます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6934200" y="3581400"/>
            <a:ext cx="2971800" cy="52228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食べさせます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6802438" y="4495800"/>
            <a:ext cx="3713162" cy="52228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日本へ来させます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6823076" y="5334000"/>
            <a:ext cx="3711575" cy="52228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勉強させます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7" name="TextBox 26"/>
          <p:cNvSpPr txBox="1">
            <a:spLocks noChangeArrowheads="1"/>
          </p:cNvSpPr>
          <p:nvPr/>
        </p:nvSpPr>
        <p:spPr bwMode="auto">
          <a:xfrm>
            <a:off x="8229601" y="4249738"/>
            <a:ext cx="5175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ja-JP" altLang="en-US" sz="2000">
                <a:latin typeface="NtMotoyaKyotai" panose="02020300000000000000" pitchFamily="18" charset="-128"/>
                <a:ea typeface="NtMotoyaKyotai" panose="02020300000000000000" pitchFamily="18" charset="-128"/>
              </a:rPr>
              <a:t>こ</a:t>
            </a:r>
            <a:endParaRPr lang="en-US" altLang="en-US" sz="2000">
              <a:latin typeface="NtMotoyaKyotai" panose="02020300000000000000" pitchFamily="18" charset="-128"/>
              <a:ea typeface="NtMotoyaKyotai" panose="02020300000000000000" pitchFamily="18" charset="-128"/>
            </a:endParaRPr>
          </a:p>
        </p:txBody>
      </p:sp>
      <p:sp>
        <p:nvSpPr>
          <p:cNvPr id="8" name="Rounded Rectangle 7"/>
          <p:cNvSpPr/>
          <p:nvPr/>
        </p:nvSpPr>
        <p:spPr>
          <a:xfrm rot="21410577">
            <a:off x="1219200" y="2020459"/>
            <a:ext cx="4572000" cy="4257675"/>
          </a:xfrm>
          <a:prstGeom prst="roundRect">
            <a:avLst/>
          </a:prstGeom>
          <a:scene3d>
            <a:camera prst="perspectiveContrastingRightFacing"/>
            <a:lightRig rig="threePt" dir="t"/>
          </a:scene3d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8000" dirty="0"/>
              <a:t>Group I</a:t>
            </a:r>
          </a:p>
          <a:p>
            <a:pPr algn="ctr">
              <a:lnSpc>
                <a:spcPct val="200000"/>
              </a:lnSpc>
              <a:defRPr/>
            </a:pPr>
            <a:endParaRPr lang="en-US" altLang="ja-JP" sz="2800" dirty="0"/>
          </a:p>
          <a:p>
            <a:pPr algn="ctr">
              <a:lnSpc>
                <a:spcPct val="200000"/>
              </a:lnSpc>
              <a:defRPr/>
            </a:pPr>
            <a:r>
              <a:rPr lang="en-US" altLang="ja-JP" sz="3600" dirty="0" err="1"/>
              <a:t>đổi</a:t>
            </a:r>
            <a:r>
              <a:rPr lang="en-US" altLang="ja-JP" sz="3600" dirty="0"/>
              <a:t> </a:t>
            </a:r>
            <a:r>
              <a:rPr lang="en-US" altLang="ja-JP" sz="3600" dirty="0" smtClean="0"/>
              <a:t>[</a:t>
            </a:r>
            <a:r>
              <a:rPr lang="vi-VN" altLang="ja-JP" sz="3600" dirty="0" smtClean="0"/>
              <a:t>u</a:t>
            </a:r>
            <a:r>
              <a:rPr lang="en-US" altLang="ja-JP" sz="3600" dirty="0" smtClean="0"/>
              <a:t>]  </a:t>
            </a:r>
            <a:r>
              <a:rPr lang="en-US" altLang="ja-JP" sz="3600" dirty="0">
                <a:sym typeface="Wingdings 2"/>
              </a:rPr>
              <a:t> </a:t>
            </a:r>
            <a:r>
              <a:rPr lang="en-US" altLang="ja-JP" sz="3600" dirty="0"/>
              <a:t>[a]</a:t>
            </a:r>
            <a:r>
              <a:rPr lang="ja-JP" altLang="en-US" sz="3600" dirty="0"/>
              <a:t>　</a:t>
            </a:r>
            <a:endParaRPr lang="en-US" altLang="ja-JP" sz="3600" dirty="0"/>
          </a:p>
          <a:p>
            <a:pPr algn="ctr">
              <a:lnSpc>
                <a:spcPct val="200000"/>
              </a:lnSpc>
              <a:defRPr/>
            </a:pPr>
            <a:r>
              <a:rPr lang="en-US" altLang="ja-JP" sz="3600" dirty="0" err="1">
                <a:sym typeface="Wingdings 2"/>
              </a:rPr>
              <a:t>thêm</a:t>
            </a:r>
            <a:r>
              <a:rPr lang="ja-JP" altLang="en-US" sz="3600" dirty="0">
                <a:sym typeface="Wingdings 2"/>
              </a:rPr>
              <a:t> 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  <a:sym typeface="Wingdings 2"/>
              </a:rPr>
              <a:t>せ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る</a:t>
            </a:r>
            <a:endParaRPr lang="en-US" altLang="ja-JP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9" name="Rounded Rectangle 8"/>
          <p:cNvSpPr/>
          <p:nvPr/>
        </p:nvSpPr>
        <p:spPr>
          <a:xfrm rot="21426458">
            <a:off x="4229358" y="1932134"/>
            <a:ext cx="4309607" cy="4257675"/>
          </a:xfrm>
          <a:prstGeom prst="roundRect">
            <a:avLst/>
          </a:prstGeom>
          <a:scene3d>
            <a:camera prst="perspectiveContrastingRightFacing"/>
            <a:lightRig rig="threePt" dir="t"/>
          </a:scene3d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8000" dirty="0"/>
              <a:t>Group II</a:t>
            </a:r>
          </a:p>
          <a:p>
            <a:pPr algn="ctr">
              <a:lnSpc>
                <a:spcPct val="200000"/>
              </a:lnSpc>
              <a:defRPr/>
            </a:pPr>
            <a:r>
              <a:rPr lang="en-US" altLang="ja-JP" sz="3200" dirty="0"/>
              <a:t> –i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る</a:t>
            </a:r>
            <a:r>
              <a:rPr lang="ja-JP" altLang="en-US" sz="3200" dirty="0"/>
              <a:t>　</a:t>
            </a:r>
            <a:r>
              <a:rPr lang="en-US" altLang="ja-JP" sz="3200" dirty="0"/>
              <a:t>&amp;  –e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る</a:t>
            </a:r>
            <a:endParaRPr lang="en-US" altLang="ja-JP" sz="3200" dirty="0"/>
          </a:p>
          <a:p>
            <a:pPr algn="ctr">
              <a:lnSpc>
                <a:spcPct val="200000"/>
              </a:lnSpc>
              <a:defRPr/>
            </a:pPr>
            <a:r>
              <a:rPr lang="en-US" altLang="ja-JP" sz="3200" dirty="0" err="1"/>
              <a:t>bỏ</a:t>
            </a:r>
            <a:r>
              <a:rPr lang="en-US" altLang="ja-JP" sz="3200" dirty="0"/>
              <a:t> [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る</a:t>
            </a:r>
            <a:r>
              <a:rPr lang="en-US" altLang="ja-JP" sz="3200" dirty="0"/>
              <a:t>] </a:t>
            </a:r>
          </a:p>
          <a:p>
            <a:pPr algn="ctr">
              <a:lnSpc>
                <a:spcPct val="200000"/>
              </a:lnSpc>
              <a:defRPr/>
            </a:pPr>
            <a:r>
              <a:rPr lang="en-US" altLang="ja-JP" sz="3200" dirty="0" err="1"/>
              <a:t>thêm</a:t>
            </a:r>
            <a:r>
              <a:rPr lang="en-US" altLang="ja-JP" sz="3200" dirty="0"/>
              <a:t> 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させる</a:t>
            </a:r>
            <a:endParaRPr lang="en-US" altLang="ja-JP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7134821" y="1758951"/>
            <a:ext cx="4323159" cy="4257675"/>
          </a:xfrm>
          <a:prstGeom prst="roundRect">
            <a:avLst/>
          </a:prstGeom>
          <a:scene3d>
            <a:camera prst="perspectiveContrastingRightFacing"/>
            <a:lightRig rig="threePt" dir="t"/>
          </a:scene3d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8000" dirty="0"/>
              <a:t>Group III</a:t>
            </a:r>
          </a:p>
          <a:p>
            <a:pPr>
              <a:lnSpc>
                <a:spcPct val="200000"/>
              </a:lnSpc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  <a:sym typeface="Wingdings" pitchFamily="2" charset="2"/>
              </a:rPr>
              <a:t>    する </a:t>
            </a:r>
            <a:r>
              <a:rPr lang="ja-JP" altLang="en-US" sz="3200" dirty="0">
                <a:solidFill>
                  <a:schemeClr val="tx1"/>
                </a:solidFill>
                <a:latin typeface="NtMotoyaKyotai" pitchFamily="18" charset="-128"/>
                <a:ea typeface="NtMotoyaKyotai" pitchFamily="18" charset="-128"/>
                <a:sym typeface="Wingdings 2"/>
              </a:rPr>
              <a:t></a:t>
            </a:r>
            <a:r>
              <a:rPr lang="en-US" altLang="ja-JP" sz="3200" dirty="0">
                <a:latin typeface="NtMotoyaKyotai" pitchFamily="18" charset="-128"/>
                <a:ea typeface="NtMotoyaKyotai" pitchFamily="18" charset="-128"/>
                <a:sym typeface="Wingdings 2"/>
              </a:rPr>
              <a:t> 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  <a:sym typeface="Wingdings" pitchFamily="2" charset="2"/>
              </a:rPr>
              <a:t>させる</a:t>
            </a:r>
            <a:endParaRPr lang="en-US" altLang="ja-JP" sz="3200" dirty="0">
              <a:latin typeface="NtMotoyaKyotai" pitchFamily="18" charset="-128"/>
              <a:ea typeface="NtMotoyaKyotai" pitchFamily="18" charset="-128"/>
              <a:sym typeface="Wingdings" pitchFamily="2" charset="2"/>
            </a:endParaRPr>
          </a:p>
          <a:p>
            <a:pPr>
              <a:lnSpc>
                <a:spcPct val="200000"/>
              </a:lnSpc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  <a:sym typeface="Wingdings" pitchFamily="2" charset="2"/>
              </a:rPr>
              <a:t>   くる </a:t>
            </a:r>
            <a:r>
              <a:rPr lang="ja-JP" altLang="en-US" sz="3200" dirty="0">
                <a:solidFill>
                  <a:schemeClr val="tx1"/>
                </a:solidFill>
                <a:latin typeface="NtMotoyaKyotai" pitchFamily="18" charset="-128"/>
                <a:ea typeface="NtMotoyaKyotai" pitchFamily="18" charset="-128"/>
                <a:sym typeface="Wingdings 2"/>
              </a:rPr>
              <a:t>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  <a:sym typeface="Wingdings 2"/>
              </a:rPr>
              <a:t> 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  <a:sym typeface="Wingdings" pitchFamily="2" charset="2"/>
              </a:rPr>
              <a:t>こさせる</a:t>
            </a:r>
            <a:endParaRPr lang="en-US" altLang="ja-JP" sz="28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90864" y="1387475"/>
            <a:ext cx="3886200" cy="6858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HGPSoeiKakupoptai" pitchFamily="50" charset="-128"/>
                <a:ea typeface="HGPSoeiKakupoptai" pitchFamily="50" charset="-128"/>
              </a:rPr>
              <a:t>「使役」の作り方</a:t>
            </a:r>
            <a:endParaRPr lang="en-US" sz="36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HGPSoeiKakupoptai" pitchFamily="50" charset="-128"/>
              <a:ea typeface="HGPSoeiKakupoptai" pitchFamily="50" charset="-128"/>
            </a:endParaRPr>
          </a:p>
        </p:txBody>
      </p:sp>
      <p:sp>
        <p:nvSpPr>
          <p:cNvPr id="12" name="Rounded Rectangle 11"/>
          <p:cNvSpPr/>
          <p:nvPr/>
        </p:nvSpPr>
        <p:spPr>
          <a:xfrm rot="20948052">
            <a:off x="1646238" y="428625"/>
            <a:ext cx="3867150" cy="10668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ĐỘNG TỪ </a:t>
            </a:r>
          </a:p>
          <a:p>
            <a:pPr algn="ctr">
              <a:defRPr/>
            </a:pPr>
            <a:r>
              <a:rPr lang="en-US" sz="36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DẠNG SAI KHIẾN</a:t>
            </a:r>
            <a:endParaRPr lang="en-US" sz="3600" dirty="0">
              <a:solidFill>
                <a:srgbClr val="FF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 rot="215318">
            <a:off x="5855177" y="362465"/>
            <a:ext cx="4591401" cy="826403"/>
          </a:xfrm>
          <a:prstGeom prst="round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  <a:reflection blurRad="6350" stA="50000" endA="300" endPos="55500" dist="50800" dir="5400000" sy="-100000" algn="bl" rotWithShape="0"/>
            <a:softEdge rad="127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【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使役</a:t>
            </a:r>
            <a:r>
              <a:rPr lang="en-US" altLang="ja-JP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】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（しえき）</a:t>
            </a:r>
            <a:endParaRPr lang="en-US" sz="3600" dirty="0">
              <a:solidFill>
                <a:srgbClr val="FF0000"/>
              </a:solidFill>
              <a:latin typeface="NtMotoyaKyotai" pitchFamily="18" charset="-128"/>
              <a:ea typeface="NtMotoyaKyotai" pitchFamily="18" charset="-128"/>
              <a:cs typeface="Tahoma" pitchFamily="34" charset="0"/>
            </a:endParaRPr>
          </a:p>
        </p:txBody>
      </p:sp>
      <p:sp>
        <p:nvSpPr>
          <p:cNvPr id="14" name="Cloud Callout 13"/>
          <p:cNvSpPr/>
          <p:nvPr/>
        </p:nvSpPr>
        <p:spPr>
          <a:xfrm rot="686621">
            <a:off x="8207274" y="1264510"/>
            <a:ext cx="3170990" cy="1285875"/>
          </a:xfrm>
          <a:prstGeom prst="cloudCallout">
            <a:avLst>
              <a:gd name="adj1" fmla="val -57197"/>
              <a:gd name="adj2" fmla="val -62526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 err="1"/>
              <a:t>Bắt</a:t>
            </a:r>
            <a:r>
              <a:rPr lang="en-US" sz="2800" dirty="0"/>
              <a:t>… </a:t>
            </a:r>
            <a:r>
              <a:rPr lang="en-US" sz="2800" dirty="0" smtClean="0"/>
              <a:t>/</a:t>
            </a:r>
            <a:r>
              <a:rPr lang="vi-VN" sz="2800" dirty="0" smtClean="0"/>
              <a:t> </a:t>
            </a:r>
            <a:r>
              <a:rPr lang="en-US" sz="2800" dirty="0" smtClean="0"/>
              <a:t>Sai</a:t>
            </a:r>
            <a:r>
              <a:rPr lang="en-US" sz="2800" dirty="0"/>
              <a:t>…</a:t>
            </a:r>
          </a:p>
        </p:txBody>
      </p:sp>
      <p:sp>
        <p:nvSpPr>
          <p:cNvPr id="28" name="Cloud Callout 27"/>
          <p:cNvSpPr/>
          <p:nvPr/>
        </p:nvSpPr>
        <p:spPr>
          <a:xfrm rot="20933235">
            <a:off x="2057400" y="484189"/>
            <a:ext cx="2895600" cy="1533525"/>
          </a:xfrm>
          <a:prstGeom prst="cloudCallout">
            <a:avLst>
              <a:gd name="adj1" fmla="val 99126"/>
              <a:gd name="adj2" fmla="val 5158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 err="1"/>
              <a:t>Là</a:t>
            </a:r>
            <a:r>
              <a:rPr lang="en-US" sz="2400" dirty="0"/>
              <a:t> 1 </a:t>
            </a:r>
            <a:r>
              <a:rPr lang="en-US" sz="2400" dirty="0" err="1"/>
              <a:t>động</a:t>
            </a:r>
            <a:r>
              <a:rPr lang="en-US" sz="2400" dirty="0"/>
              <a:t> </a:t>
            </a:r>
            <a:r>
              <a:rPr lang="en-US" sz="2400" dirty="0" err="1"/>
              <a:t>từ</a:t>
            </a:r>
            <a:r>
              <a:rPr lang="en-US" sz="2400" dirty="0"/>
              <a:t> NHÓM II</a:t>
            </a:r>
          </a:p>
        </p:txBody>
      </p:sp>
    </p:spTree>
    <p:extLst>
      <p:ext uri="{BB962C8B-B14F-4D97-AF65-F5344CB8AC3E}">
        <p14:creationId xmlns:p14="http://schemas.microsoft.com/office/powerpoint/2010/main" val="2380948934"/>
      </p:ext>
    </p:ext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3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1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7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3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3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5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 nodeType="clickPar">
                      <p:stCondLst>
                        <p:cond delay="indefinite"/>
                      </p:stCondLst>
                      <p:childTnLst>
                        <p:par>
                          <p:cTn id="18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2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1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 nodeType="clickPar">
                      <p:stCondLst>
                        <p:cond delay="indefinite"/>
                      </p:stCondLst>
                      <p:childTnLst>
                        <p:par>
                          <p:cTn id="1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0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1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5" dur="1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 nodeType="clickPar">
                      <p:stCondLst>
                        <p:cond delay="indefinite"/>
                      </p:stCondLst>
                      <p:childTnLst>
                        <p:par>
                          <p:cTn id="1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8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 nodeType="clickPar">
                      <p:stCondLst>
                        <p:cond delay="indefinite"/>
                      </p:stCondLst>
                      <p:childTnLst>
                        <p:par>
                          <p:cTn id="20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 nodeType="clickPar">
                      <p:stCondLst>
                        <p:cond delay="indefinite"/>
                      </p:stCondLst>
                      <p:childTnLst>
                        <p:par>
                          <p:cTn id="2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/>
      <p:bldP spid="27" grpId="1"/>
      <p:bldP spid="12" grpId="0" animBg="1"/>
      <p:bldP spid="14" grpId="0" animBg="1"/>
      <p:bldP spid="2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 rot="21371295">
            <a:off x="2065154" y="177683"/>
            <a:ext cx="5179092" cy="1077218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sz="3200" dirty="0">
                <a:solidFill>
                  <a:srgbClr val="FFFFFF"/>
                </a:solidFill>
                <a:latin typeface="Tahoma" charset="0"/>
                <a:cs typeface="Tahoma" charset="0"/>
              </a:rPr>
              <a:t>LUYỆN TẬP CHIA ĐỘNG TỪ DẠNG SAI KHIẾN</a:t>
            </a:r>
            <a:endParaRPr lang="en-US" sz="3200" b="1" dirty="0">
              <a:solidFill>
                <a:srgbClr val="FF0000"/>
              </a:solidFill>
              <a:latin typeface="Tahoma" charset="0"/>
              <a:cs typeface="Tahom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12144" y="14258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たちます</a:t>
            </a:r>
            <a:endParaRPr lang="en-US" altLang="ja-JP" sz="2000" dirty="0">
              <a:latin typeface="NtMotoyaKyotai" pitchFamily="18" charset="-128"/>
              <a:ea typeface="NtMotoyaKyotai" pitchFamily="18" charset="-128"/>
            </a:endParaRPr>
          </a:p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（たつ）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2144" y="23402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すわります（すわる）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12144" y="32546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かいます（かう）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12144" y="41690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かきます（かく）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12144" y="50834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よびます（よぶ）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112000" y="14258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いきます（いく）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12000" y="23402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のみます（のむ）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12000" y="32546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いそぎます（いそぐ）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12000" y="41690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かえります（かえる）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112000" y="50834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もちます（もつ）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91758" y="1425859"/>
            <a:ext cx="2543175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たたせる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3988544" y="16544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291758" y="2340259"/>
            <a:ext cx="2543175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すわらせる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2" name="Right Arrow 21"/>
          <p:cNvSpPr/>
          <p:nvPr/>
        </p:nvSpPr>
        <p:spPr>
          <a:xfrm>
            <a:off x="3988544" y="25688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291758" y="3254659"/>
            <a:ext cx="2543175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かわせる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4" name="Right Arrow 23"/>
          <p:cNvSpPr/>
          <p:nvPr/>
        </p:nvSpPr>
        <p:spPr>
          <a:xfrm>
            <a:off x="3988544" y="34832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291758" y="4169059"/>
            <a:ext cx="2543175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かかせる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6" name="Right Arrow 25"/>
          <p:cNvSpPr/>
          <p:nvPr/>
        </p:nvSpPr>
        <p:spPr>
          <a:xfrm>
            <a:off x="3988544" y="43976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291758" y="5083459"/>
            <a:ext cx="2543175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よばせる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8" name="Right Arrow 27"/>
          <p:cNvSpPr/>
          <p:nvPr/>
        </p:nvSpPr>
        <p:spPr>
          <a:xfrm>
            <a:off x="3988544" y="53120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9017000" y="1425859"/>
            <a:ext cx="2579688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いかせる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0" name="Right Arrow 29"/>
          <p:cNvSpPr/>
          <p:nvPr/>
        </p:nvSpPr>
        <p:spPr>
          <a:xfrm>
            <a:off x="8770938" y="16544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017000" y="2340259"/>
            <a:ext cx="2579688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のませる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8770938" y="25688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9017000" y="3254659"/>
            <a:ext cx="2579688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いそがせる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4" name="Right Arrow 33"/>
          <p:cNvSpPr/>
          <p:nvPr/>
        </p:nvSpPr>
        <p:spPr>
          <a:xfrm>
            <a:off x="8770938" y="34832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017000" y="4169059"/>
            <a:ext cx="2579688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かえらせる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6" name="Right Arrow 35"/>
          <p:cNvSpPr/>
          <p:nvPr/>
        </p:nvSpPr>
        <p:spPr>
          <a:xfrm>
            <a:off x="8770938" y="43976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9017000" y="5083459"/>
            <a:ext cx="2579688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もたせる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38" name="Right Arrow 37"/>
          <p:cNvSpPr/>
          <p:nvPr/>
        </p:nvSpPr>
        <p:spPr>
          <a:xfrm>
            <a:off x="8770938" y="53120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312144" y="59216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こまります（こまる）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12000" y="5921659"/>
            <a:ext cx="1600200" cy="7080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2000" dirty="0">
                <a:latin typeface="NtMotoyaKyotai" pitchFamily="18" charset="-128"/>
                <a:ea typeface="NtMotoyaKyotai" pitchFamily="18" charset="-128"/>
              </a:rPr>
              <a:t>なきます（なく）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291758" y="5921659"/>
            <a:ext cx="2543175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こまらせる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42" name="Right Arrow 41"/>
          <p:cNvSpPr/>
          <p:nvPr/>
        </p:nvSpPr>
        <p:spPr>
          <a:xfrm>
            <a:off x="3988544" y="61502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9017000" y="5921659"/>
            <a:ext cx="2579688" cy="64611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なかせる</a:t>
            </a:r>
            <a:endParaRPr lang="en-US" sz="2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44" name="Right Arrow 43"/>
          <p:cNvSpPr/>
          <p:nvPr/>
        </p:nvSpPr>
        <p:spPr>
          <a:xfrm>
            <a:off x="8770938" y="6150258"/>
            <a:ext cx="228600" cy="304800"/>
          </a:xfrm>
          <a:prstGeom prst="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05770"/>
      </p:ext>
    </p:extLst>
  </p:cSld>
  <p:clrMapOvr>
    <a:masterClrMapping/>
  </p:clrMapOvr>
  <p:transition spd="slow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 nodeType="clickPar">
                      <p:stCondLst>
                        <p:cond delay="indefinite"/>
                      </p:stCondLst>
                      <p:childTnLst>
                        <p:par>
                          <p:cTn id="10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 nodeType="clickPar">
                      <p:stCondLst>
                        <p:cond delay="indefinite"/>
                      </p:stCondLst>
                      <p:childTnLst>
                        <p:par>
                          <p:cTn id="1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 nodeType="clickPar">
                      <p:stCondLst>
                        <p:cond delay="indefinite"/>
                      </p:stCondLst>
                      <p:childTnLst>
                        <p:par>
                          <p:cTn id="1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 nodeType="clickPar">
                      <p:stCondLst>
                        <p:cond delay="indefinite"/>
                      </p:stCondLst>
                      <p:childTnLst>
                        <p:par>
                          <p:cTn id="1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 nodeType="clickPar">
                      <p:stCondLst>
                        <p:cond delay="indefinite"/>
                      </p:stCondLst>
                      <p:childTnLst>
                        <p:par>
                          <p:cTn id="1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 nodeType="clickPar">
                      <p:stCondLst>
                        <p:cond delay="indefinite"/>
                      </p:stCondLst>
                      <p:childTnLst>
                        <p:par>
                          <p:cTn id="1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 nodeType="clickPar">
                      <p:stCondLst>
                        <p:cond delay="indefinite"/>
                      </p:stCondLst>
                      <p:childTnLst>
                        <p:par>
                          <p:cTn id="1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 nodeType="clickPar">
                      <p:stCondLst>
                        <p:cond delay="indefinite"/>
                      </p:stCondLst>
                      <p:childTnLst>
                        <p:par>
                          <p:cTn id="1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 nodeType="clickPar">
                      <p:stCondLst>
                        <p:cond delay="indefinite"/>
                      </p:stCondLst>
                      <p:childTnLst>
                        <p:par>
                          <p:cTn id="1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 nodeType="clickPar">
                      <p:stCondLst>
                        <p:cond delay="indefinite"/>
                      </p:stCondLst>
                      <p:childTnLst>
                        <p:par>
                          <p:cTn id="1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 nodeType="clickPar">
                      <p:stCondLst>
                        <p:cond delay="indefinite"/>
                      </p:stCondLst>
                      <p:childTnLst>
                        <p:par>
                          <p:cTn id="1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1" presetID="24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7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8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8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8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8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9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9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9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9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9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9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9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0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0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0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19" grpId="1" animBg="1"/>
      <p:bldP spid="20" grpId="0" animBg="1"/>
      <p:bldP spid="21" grpId="0" animBg="1"/>
      <p:bldP spid="21" grpId="1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29" grpId="1" animBg="1"/>
      <p:bldP spid="30" grpId="0" animBg="1"/>
      <p:bldP spid="31" grpId="0" animBg="1"/>
      <p:bldP spid="32" grpId="0" animBg="1"/>
      <p:bldP spid="33" grpId="0" animBg="1"/>
      <p:bldP spid="33" grpId="1" animBg="1"/>
      <p:bldP spid="34" grpId="0" animBg="1"/>
      <p:bldP spid="35" grpId="0" animBg="1"/>
      <p:bldP spid="35" grpId="1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1" grpId="1" animBg="1"/>
      <p:bldP spid="42" grpId="0" animBg="1"/>
      <p:bldP spid="43" grpId="0" animBg="1"/>
      <p:bldP spid="43" grpId="1" animBg="1"/>
      <p:bldP spid="4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190864" y="1387475"/>
            <a:ext cx="3886200" cy="6858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HGPSoeiKakupoptai" pitchFamily="50" charset="-128"/>
                <a:ea typeface="HGPSoeiKakupoptai" pitchFamily="50" charset="-128"/>
              </a:rPr>
              <a:t>CASE #1</a:t>
            </a:r>
            <a:endParaRPr lang="en-US" sz="36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HGPSoeiKakupoptai" pitchFamily="50" charset="-128"/>
              <a:ea typeface="HGPSoeiKakupoptai" pitchFamily="50" charset="-128"/>
            </a:endParaRPr>
          </a:p>
        </p:txBody>
      </p:sp>
      <p:sp>
        <p:nvSpPr>
          <p:cNvPr id="5" name="Rounded Rectangle 4"/>
          <p:cNvSpPr/>
          <p:nvPr/>
        </p:nvSpPr>
        <p:spPr>
          <a:xfrm rot="21127819">
            <a:off x="1636713" y="333375"/>
            <a:ext cx="4875212" cy="10668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MẪU CÂU VỚI</a:t>
            </a:r>
          </a:p>
          <a:p>
            <a:pPr algn="ctr">
              <a:defRPr/>
            </a:pPr>
            <a:r>
              <a:rPr lang="en-US" sz="3600" dirty="0">
                <a:solidFill>
                  <a:srgbClr val="FFFFFF"/>
                </a:solidFill>
                <a:latin typeface="Tahoma" pitchFamily="34" charset="0"/>
                <a:cs typeface="Tahoma" pitchFamily="34" charset="0"/>
              </a:rPr>
              <a:t>ĐỘNG TỪ SAI KHIẾN</a:t>
            </a:r>
            <a:endParaRPr lang="en-US" sz="3600" dirty="0">
              <a:solidFill>
                <a:srgbClr val="FF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 rot="215318">
            <a:off x="6243361" y="346098"/>
            <a:ext cx="4427054" cy="826403"/>
          </a:xfrm>
          <a:prstGeom prst="round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  <a:reflection blurRad="6350" stA="50000" endA="300" endPos="55500" dist="50800" dir="5400000" sy="-100000" algn="bl" rotWithShape="0"/>
            <a:softEdge rad="127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【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使役</a:t>
            </a:r>
            <a:r>
              <a:rPr lang="en-US" altLang="ja-JP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】</a:t>
            </a:r>
            <a:r>
              <a:rPr lang="ja-JP" altLang="en-US" sz="3600" dirty="0">
                <a:latin typeface="NtMotoyaKyotai" pitchFamily="18" charset="-128"/>
                <a:ea typeface="NtMotoyaKyotai" pitchFamily="18" charset="-128"/>
                <a:cs typeface="Tahoma" pitchFamily="34" charset="0"/>
              </a:rPr>
              <a:t>（しえき）</a:t>
            </a:r>
            <a:endParaRPr lang="en-US" sz="3600" dirty="0">
              <a:solidFill>
                <a:srgbClr val="FF0000"/>
              </a:solidFill>
              <a:latin typeface="NtMotoyaKyotai" pitchFamily="18" charset="-128"/>
              <a:ea typeface="NtMotoyaKyotai" pitchFamily="18" charset="-128"/>
              <a:cs typeface="Tahoma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895328" y="2073275"/>
            <a:ext cx="6477272" cy="68580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TỰ ĐỘNG TỪ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717856" y="3505200"/>
            <a:ext cx="10429694" cy="1600200"/>
          </a:xfrm>
          <a:prstGeom prst="roundRect">
            <a:avLst/>
          </a:prstGeom>
          <a:ln w="38100"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5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TagsXtreme" pitchFamily="2" charset="0"/>
                <a:ea typeface="HGPSoeiKakupoptai" pitchFamily="50" charset="-128"/>
              </a:rPr>
              <a:t>～は　～を　（～へ／で）　～させる</a:t>
            </a:r>
            <a:endParaRPr lang="en-US" sz="54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TagsXtreme" pitchFamily="2" charset="0"/>
              <a:ea typeface="HGPSoeiKakupoptai" pitchFamily="50" charset="-128"/>
            </a:endParaRPr>
          </a:p>
        </p:txBody>
      </p:sp>
      <p:sp>
        <p:nvSpPr>
          <p:cNvPr id="2" name="Oval 1"/>
          <p:cNvSpPr/>
          <p:nvPr/>
        </p:nvSpPr>
        <p:spPr>
          <a:xfrm>
            <a:off x="2178050" y="3429000"/>
            <a:ext cx="1295400" cy="152400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Isosceles Triangle 2"/>
          <p:cNvSpPr/>
          <p:nvPr/>
        </p:nvSpPr>
        <p:spPr>
          <a:xfrm>
            <a:off x="3771285" y="3467100"/>
            <a:ext cx="1792430" cy="1496890"/>
          </a:xfrm>
          <a:prstGeom prst="triangle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9283700" y="3603639"/>
            <a:ext cx="2707426" cy="1435100"/>
          </a:xfrm>
          <a:prstGeom prst="round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551954" y="3568700"/>
            <a:ext cx="3388845" cy="1435100"/>
          </a:xfrm>
          <a:prstGeom prst="rect">
            <a:avLst/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Down Arrow Callout 10"/>
          <p:cNvSpPr/>
          <p:nvPr/>
        </p:nvSpPr>
        <p:spPr>
          <a:xfrm rot="21140253">
            <a:off x="1591999" y="2616252"/>
            <a:ext cx="1600200" cy="1127125"/>
          </a:xfrm>
          <a:prstGeom prst="downArrowCallout">
            <a:avLst/>
          </a:prstGeom>
          <a:effectLst>
            <a:softEdge rad="6350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CHỦ NGỮ</a:t>
            </a:r>
          </a:p>
          <a:p>
            <a:pPr algn="ctr">
              <a:defRPr/>
            </a:pP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câu</a:t>
            </a:r>
            <a:endParaRPr lang="en-US" dirty="0"/>
          </a:p>
        </p:txBody>
      </p:sp>
      <p:sp>
        <p:nvSpPr>
          <p:cNvPr id="12" name="Down Arrow Callout 11"/>
          <p:cNvSpPr/>
          <p:nvPr/>
        </p:nvSpPr>
        <p:spPr>
          <a:xfrm rot="537482">
            <a:off x="10125749" y="2533885"/>
            <a:ext cx="1600200" cy="1127125"/>
          </a:xfrm>
          <a:prstGeom prst="downArrowCallout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softEdge rad="63500"/>
          </a:effectLst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ĐỘNG TỪ</a:t>
            </a:r>
          </a:p>
          <a:p>
            <a:pPr algn="ctr">
              <a:defRPr/>
            </a:pPr>
            <a:r>
              <a:rPr lang="en-US" dirty="0"/>
              <a:t>SAI KHIẾN</a:t>
            </a:r>
          </a:p>
        </p:txBody>
      </p:sp>
      <p:sp>
        <p:nvSpPr>
          <p:cNvPr id="14" name="Up Arrow Callout 13"/>
          <p:cNvSpPr/>
          <p:nvPr/>
        </p:nvSpPr>
        <p:spPr>
          <a:xfrm rot="287547">
            <a:off x="3310316" y="4893828"/>
            <a:ext cx="2286000" cy="1295400"/>
          </a:xfrm>
          <a:prstGeom prst="upArrowCallout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ĐỐI TƯỢNG</a:t>
            </a:r>
          </a:p>
          <a:p>
            <a:pPr algn="ctr">
              <a:defRPr/>
            </a:pP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động</a:t>
            </a:r>
            <a:endParaRPr lang="en-US" dirty="0"/>
          </a:p>
        </p:txBody>
      </p:sp>
      <p:sp>
        <p:nvSpPr>
          <p:cNvPr id="15" name="Up Arrow Callout 14"/>
          <p:cNvSpPr/>
          <p:nvPr/>
        </p:nvSpPr>
        <p:spPr>
          <a:xfrm rot="20899323">
            <a:off x="5917516" y="4893828"/>
            <a:ext cx="2286000" cy="1295400"/>
          </a:xfrm>
          <a:prstGeom prst="upArrowCallout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softEdge rad="63500"/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VỊ TRÍ, ĐỊA ĐIỂM</a:t>
            </a:r>
          </a:p>
          <a:p>
            <a:pPr algn="ctr">
              <a:defRPr/>
            </a:pPr>
            <a:r>
              <a:rPr lang="en-US" dirty="0"/>
              <a:t>(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357071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3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904876"/>
            <a:ext cx="2928938" cy="25241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0639" y="904876"/>
            <a:ext cx="3032125" cy="25241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2438400" y="4306888"/>
            <a:ext cx="7391400" cy="117951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4000" dirty="0">
                <a:latin typeface="NtMotoyaKyotai" pitchFamily="18" charset="-128"/>
                <a:ea typeface="NtMotoyaKyotai" pitchFamily="18" charset="-128"/>
              </a:rPr>
              <a:t>先生は　うるさい学生を　</a:t>
            </a:r>
            <a:endParaRPr lang="en-US" altLang="ja-JP" sz="4000" dirty="0">
              <a:latin typeface="NtMotoyaKyotai" pitchFamily="18" charset="-128"/>
              <a:ea typeface="NtMotoyaKyotai" pitchFamily="18" charset="-128"/>
            </a:endParaRPr>
          </a:p>
          <a:p>
            <a:pPr algn="ctr">
              <a:defRPr/>
            </a:pPr>
            <a:r>
              <a:rPr lang="ja-JP" altLang="en-US" sz="4000" dirty="0">
                <a:latin typeface="NtMotoyaKyotai" pitchFamily="18" charset="-128"/>
                <a:ea typeface="NtMotoyaKyotai" pitchFamily="18" charset="-128"/>
              </a:rPr>
              <a:t>ろうかに　立たせました。</a:t>
            </a:r>
            <a:endParaRPr lang="en-US" sz="40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2438400" y="3886200"/>
            <a:ext cx="7696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Thầy giáo (đã) </a:t>
            </a:r>
            <a:r>
              <a:rPr lang="en-US" altLang="en-US">
                <a:solidFill>
                  <a:srgbClr val="FF0000"/>
                </a:solidFill>
              </a:rPr>
              <a:t>cho/bắt</a:t>
            </a:r>
            <a:r>
              <a:rPr lang="en-US" altLang="en-US"/>
              <a:t> học sinh mất trật tự đứng ngoài hành lang.</a:t>
            </a:r>
          </a:p>
        </p:txBody>
      </p:sp>
      <p:sp>
        <p:nvSpPr>
          <p:cNvPr id="2" name="Right Arrow 1"/>
          <p:cNvSpPr/>
          <p:nvPr/>
        </p:nvSpPr>
        <p:spPr>
          <a:xfrm>
            <a:off x="5867400" y="1981200"/>
            <a:ext cx="419100" cy="53340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5562600" y="4897438"/>
            <a:ext cx="3276600" cy="665162"/>
          </a:xfrm>
          <a:prstGeom prst="round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382000" y="4191001"/>
            <a:ext cx="685800" cy="798513"/>
          </a:xfrm>
          <a:prstGeom prst="ellipse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098127"/>
      </p:ext>
    </p:extLst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3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6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65" tmFilter="0, 0; 0.125,0.2665; 0.25,0.4; 0.375,0.465; 0.5,0.5;  0.625,0.535; 0.75,0.6; 0.875,0.7335; 1,1">
                                          <p:stCondLst>
                                            <p:cond delay="36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83" tmFilter="0, 0; 0.125,0.2665; 0.25,0.4; 0.375,0.465; 0.5,0.5;  0.625,0.535; 0.75,0.6; 0.875,0.7335; 1,1">
                                          <p:stCondLst>
                                            <p:cond delay="7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90" tmFilter="0, 0; 0.125,0.2665; 0.25,0.4; 0.375,0.465; 0.5,0.5;  0.625,0.535; 0.75,0.6; 0.875,0.7335; 1,1">
                                          <p:stCondLst>
                                            <p:cond delay="91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14">
                                          <p:stCondLst>
                                            <p:cond delay="35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91" decel="50000">
                                          <p:stCondLst>
                                            <p:cond delay="37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4">
                                          <p:stCondLst>
                                            <p:cond delay="72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91" decel="50000">
                                          <p:stCondLst>
                                            <p:cond delay="73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4">
                                          <p:stCondLst>
                                            <p:cond delay="903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91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4">
                                          <p:stCondLst>
                                            <p:cond delay="99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91" decel="50000">
                                          <p:stCondLst>
                                            <p:cond delay="100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2" grpId="0" animBg="1"/>
      <p:bldP spid="3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546871">
            <a:off x="1630363" y="338139"/>
            <a:ext cx="3744912" cy="25812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1727">
            <a:off x="7261226" y="2965512"/>
            <a:ext cx="3886200" cy="27908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5140326" y="1447800"/>
            <a:ext cx="5451475" cy="125253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お母さんは　子供を　　買物に　行かせました。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5768975" y="996950"/>
            <a:ext cx="47879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Mẹ đã </a:t>
            </a:r>
            <a:r>
              <a:rPr lang="en-US" altLang="en-US">
                <a:solidFill>
                  <a:srgbClr val="FF0000"/>
                </a:solidFill>
              </a:rPr>
              <a:t>bắt/sai</a:t>
            </a:r>
            <a:r>
              <a:rPr lang="en-US" altLang="en-US"/>
              <a:t> con đi mua đồ.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547814" y="4600576"/>
            <a:ext cx="5451475" cy="12668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3600" dirty="0">
                <a:latin typeface="NtMotoyaKyotai" pitchFamily="18" charset="-128"/>
                <a:ea typeface="NtMotoyaKyotai" pitchFamily="18" charset="-128"/>
              </a:rPr>
              <a:t>部長は　リーさんを　りょうへ　帰らせました。</a:t>
            </a:r>
            <a:endParaRPr lang="en-US" sz="36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7" name="TextBox 1"/>
          <p:cNvSpPr txBox="1">
            <a:spLocks noChangeArrowheads="1"/>
          </p:cNvSpPr>
          <p:nvPr/>
        </p:nvSpPr>
        <p:spPr bwMode="auto">
          <a:xfrm>
            <a:off x="1651000" y="4196557"/>
            <a:ext cx="50165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dirty="0" err="1"/>
              <a:t>Trưởng</a:t>
            </a:r>
            <a:r>
              <a:rPr lang="en-US" altLang="en-US" dirty="0"/>
              <a:t> </a:t>
            </a:r>
            <a:r>
              <a:rPr lang="en-US" altLang="en-US" dirty="0" err="1"/>
              <a:t>phòng</a:t>
            </a:r>
            <a:r>
              <a:rPr lang="en-US" altLang="en-US" dirty="0"/>
              <a:t> </a:t>
            </a:r>
            <a:r>
              <a:rPr lang="en-US" altLang="en-US" dirty="0" err="1"/>
              <a:t>đã</a:t>
            </a:r>
            <a:r>
              <a:rPr lang="en-US" altLang="en-US" dirty="0"/>
              <a:t> </a:t>
            </a:r>
            <a:r>
              <a:rPr lang="en-US" altLang="en-US" dirty="0" err="1">
                <a:solidFill>
                  <a:srgbClr val="FF0000"/>
                </a:solidFill>
              </a:rPr>
              <a:t>cho</a:t>
            </a:r>
            <a:r>
              <a:rPr lang="en-US" altLang="en-US" dirty="0">
                <a:solidFill>
                  <a:srgbClr val="FF0000"/>
                </a:solidFill>
              </a:rPr>
              <a:t>/</a:t>
            </a:r>
            <a:r>
              <a:rPr lang="en-US" altLang="en-US" dirty="0" err="1">
                <a:solidFill>
                  <a:srgbClr val="FF0000"/>
                </a:solidFill>
              </a:rPr>
              <a:t>bắt</a:t>
            </a:r>
            <a:r>
              <a:rPr lang="en-US" altLang="en-US" dirty="0"/>
              <a:t> </a:t>
            </a:r>
            <a:r>
              <a:rPr lang="en-US" altLang="en-US" dirty="0" err="1"/>
              <a:t>anh</a:t>
            </a:r>
            <a:r>
              <a:rPr lang="en-US" altLang="en-US" dirty="0"/>
              <a:t> Ly </a:t>
            </a:r>
            <a:r>
              <a:rPr lang="en-US" altLang="en-US" dirty="0" err="1"/>
              <a:t>về</a:t>
            </a:r>
            <a:r>
              <a:rPr lang="en-US" altLang="en-US" dirty="0"/>
              <a:t> </a:t>
            </a:r>
            <a:r>
              <a:rPr lang="en-US" altLang="en-US" dirty="0" err="1"/>
              <a:t>ký</a:t>
            </a:r>
            <a:r>
              <a:rPr lang="en-US" altLang="en-US" dirty="0"/>
              <a:t> </a:t>
            </a:r>
            <a:r>
              <a:rPr lang="en-US" altLang="en-US" dirty="0" err="1"/>
              <a:t>túc</a:t>
            </a:r>
            <a:r>
              <a:rPr lang="en-US" altLang="en-US" dirty="0"/>
              <a:t> </a:t>
            </a:r>
            <a:r>
              <a:rPr lang="en-US" altLang="en-US" dirty="0" err="1"/>
              <a:t>xá</a:t>
            </a:r>
            <a:r>
              <a:rPr lang="en-US" alt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1444357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 rot="235833">
            <a:off x="7615921" y="110052"/>
            <a:ext cx="2953340" cy="76200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sz="32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Kristen ITC" pitchFamily="66" charset="0"/>
              </a:rPr>
              <a:t>PRACTICE</a:t>
            </a:r>
            <a:endParaRPr lang="en-US" sz="32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Kristen ITC" pitchFamily="66" charset="0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909764" y="533400"/>
            <a:ext cx="5176837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/>
              <a:t>Tôi</a:t>
            </a:r>
            <a:r>
              <a:rPr lang="en-US" i="1" dirty="0"/>
              <a:t> </a:t>
            </a:r>
            <a:r>
              <a:rPr lang="en-US" i="1" dirty="0" err="1"/>
              <a:t>không</a:t>
            </a:r>
            <a:r>
              <a:rPr lang="en-US" i="1" dirty="0"/>
              <a:t> </a:t>
            </a:r>
            <a:r>
              <a:rPr lang="en-US" i="1" dirty="0" err="1"/>
              <a:t>muốn</a:t>
            </a:r>
            <a:r>
              <a:rPr lang="en-US" i="1" dirty="0"/>
              <a:t> </a:t>
            </a:r>
            <a:r>
              <a:rPr lang="en-US" i="1" dirty="0" err="1">
                <a:solidFill>
                  <a:srgbClr val="FF0000"/>
                </a:solidFill>
              </a:rPr>
              <a:t>để</a:t>
            </a:r>
            <a:r>
              <a:rPr lang="en-US" i="1" dirty="0">
                <a:solidFill>
                  <a:srgbClr val="FF0000"/>
                </a:solidFill>
              </a:rPr>
              <a:t>/</a:t>
            </a:r>
            <a:r>
              <a:rPr lang="en-US" i="1" dirty="0" err="1">
                <a:solidFill>
                  <a:srgbClr val="FF0000"/>
                </a:solidFill>
              </a:rPr>
              <a:t>cho</a:t>
            </a:r>
            <a:r>
              <a:rPr lang="en-US" i="1" dirty="0"/>
              <a:t> con </a:t>
            </a:r>
            <a:r>
              <a:rPr lang="en-US" i="1" dirty="0" err="1"/>
              <a:t>tôi</a:t>
            </a:r>
            <a:r>
              <a:rPr lang="en-US" i="1" dirty="0"/>
              <a:t> </a:t>
            </a:r>
            <a:r>
              <a:rPr lang="en-US" i="1" dirty="0" err="1"/>
              <a:t>đi</a:t>
            </a:r>
            <a:r>
              <a:rPr lang="en-US" i="1" dirty="0"/>
              <a:t> </a:t>
            </a:r>
            <a:r>
              <a:rPr lang="en-US" i="1" dirty="0" err="1"/>
              <a:t>Nhật</a:t>
            </a:r>
            <a:r>
              <a:rPr lang="en-US" i="1" dirty="0"/>
              <a:t>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609726" y="962025"/>
            <a:ext cx="8596313" cy="6096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子供を　日本へ　行かせたくないです。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909764" y="1676400"/>
            <a:ext cx="6319837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/>
              <a:t>Nghe</a:t>
            </a:r>
            <a:r>
              <a:rPr lang="en-US" i="1" dirty="0"/>
              <a:t> </a:t>
            </a:r>
            <a:r>
              <a:rPr lang="en-US" i="1" dirty="0" err="1"/>
              <a:t>nói</a:t>
            </a:r>
            <a:r>
              <a:rPr lang="en-US" i="1" dirty="0"/>
              <a:t> </a:t>
            </a:r>
            <a:r>
              <a:rPr lang="en-US" i="1" dirty="0" err="1"/>
              <a:t>Giám</a:t>
            </a:r>
            <a:r>
              <a:rPr lang="en-US" i="1" dirty="0"/>
              <a:t> </a:t>
            </a:r>
            <a:r>
              <a:rPr lang="en-US" i="1" dirty="0" err="1"/>
              <a:t>đốc</a:t>
            </a:r>
            <a:r>
              <a:rPr lang="en-US" i="1" dirty="0"/>
              <a:t> </a:t>
            </a:r>
            <a:r>
              <a:rPr lang="en-US" i="1" dirty="0" err="1"/>
              <a:t>sẽ</a:t>
            </a:r>
            <a:r>
              <a:rPr lang="en-US" i="1" dirty="0"/>
              <a:t> </a:t>
            </a:r>
            <a:r>
              <a:rPr lang="en-US" i="1" dirty="0" err="1"/>
              <a:t>không</a:t>
            </a:r>
            <a:r>
              <a:rPr lang="en-US" i="1" dirty="0"/>
              <a:t> </a:t>
            </a:r>
            <a:r>
              <a:rPr lang="en-US" i="1" dirty="0" err="1">
                <a:solidFill>
                  <a:srgbClr val="FF0000"/>
                </a:solidFill>
              </a:rPr>
              <a:t>cho</a:t>
            </a:r>
            <a:r>
              <a:rPr lang="en-US" i="1" dirty="0">
                <a:solidFill>
                  <a:srgbClr val="FF0000"/>
                </a:solidFill>
              </a:rPr>
              <a:t>/</a:t>
            </a:r>
            <a:r>
              <a:rPr lang="en-US" i="1" dirty="0" err="1">
                <a:solidFill>
                  <a:srgbClr val="FF0000"/>
                </a:solidFill>
              </a:rPr>
              <a:t>sai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/>
              <a:t>anh Kim </a:t>
            </a:r>
            <a:r>
              <a:rPr lang="en-US" i="1" dirty="0" err="1"/>
              <a:t>đi</a:t>
            </a:r>
            <a:r>
              <a:rPr lang="en-US" i="1" dirty="0"/>
              <a:t> </a:t>
            </a:r>
            <a:r>
              <a:rPr lang="en-US" i="1" dirty="0" err="1"/>
              <a:t>công</a:t>
            </a:r>
            <a:r>
              <a:rPr lang="en-US" i="1" dirty="0"/>
              <a:t> </a:t>
            </a:r>
            <a:r>
              <a:rPr lang="en-US" i="1" dirty="0" err="1"/>
              <a:t>tác</a:t>
            </a:r>
            <a:r>
              <a:rPr lang="en-US" i="1" dirty="0"/>
              <a:t>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609726" y="2105025"/>
            <a:ext cx="8753475" cy="6096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社長はキムさんを出張に行かせないそうです。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890714" y="2819400"/>
            <a:ext cx="8548687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/>
              <a:t>Anh </a:t>
            </a:r>
            <a:r>
              <a:rPr lang="en-US" i="1" dirty="0" err="1"/>
              <a:t>định</a:t>
            </a:r>
            <a:r>
              <a:rPr lang="en-US" i="1" dirty="0"/>
              <a:t> </a:t>
            </a:r>
            <a:r>
              <a:rPr lang="en-US" i="1" dirty="0" err="1">
                <a:solidFill>
                  <a:srgbClr val="FF0000"/>
                </a:solidFill>
              </a:rPr>
              <a:t>cho</a:t>
            </a:r>
            <a:r>
              <a:rPr lang="en-US" i="1" dirty="0">
                <a:solidFill>
                  <a:srgbClr val="FF0000"/>
                </a:solidFill>
              </a:rPr>
              <a:t>/</a:t>
            </a:r>
            <a:r>
              <a:rPr lang="en-US" i="1" dirty="0" err="1">
                <a:solidFill>
                  <a:srgbClr val="FF0000"/>
                </a:solidFill>
              </a:rPr>
              <a:t>để</a:t>
            </a:r>
            <a:r>
              <a:rPr lang="en-US" i="1" dirty="0"/>
              <a:t> </a:t>
            </a:r>
            <a:r>
              <a:rPr lang="en-US" i="1" dirty="0" err="1"/>
              <a:t>cậu</a:t>
            </a:r>
            <a:r>
              <a:rPr lang="en-US" i="1" dirty="0"/>
              <a:t> A, </a:t>
            </a:r>
            <a:r>
              <a:rPr lang="en-US" i="1" dirty="0" err="1"/>
              <a:t>người</a:t>
            </a:r>
            <a:r>
              <a:rPr lang="en-US" i="1" dirty="0"/>
              <a:t> </a:t>
            </a:r>
            <a:r>
              <a:rPr lang="en-US" i="1" dirty="0" err="1"/>
              <a:t>mới</a:t>
            </a:r>
            <a:r>
              <a:rPr lang="en-US" i="1" dirty="0"/>
              <a:t> </a:t>
            </a:r>
            <a:r>
              <a:rPr lang="en-US" i="1" dirty="0" err="1"/>
              <a:t>ra</a:t>
            </a:r>
            <a:r>
              <a:rPr lang="en-US" i="1" dirty="0"/>
              <a:t> </a:t>
            </a:r>
            <a:r>
              <a:rPr lang="en-US" i="1" dirty="0" err="1"/>
              <a:t>trường</a:t>
            </a:r>
            <a:r>
              <a:rPr lang="en-US" i="1" dirty="0"/>
              <a:t>, </a:t>
            </a:r>
            <a:r>
              <a:rPr lang="en-US" i="1" dirty="0" err="1"/>
              <a:t>đi</a:t>
            </a:r>
            <a:r>
              <a:rPr lang="en-US" i="1" dirty="0"/>
              <a:t> </a:t>
            </a:r>
            <a:r>
              <a:rPr lang="en-US" i="1" dirty="0" err="1"/>
              <a:t>dự</a:t>
            </a:r>
            <a:r>
              <a:rPr lang="en-US" i="1" dirty="0"/>
              <a:t> </a:t>
            </a:r>
            <a:r>
              <a:rPr lang="en-US" i="1" dirty="0" err="1"/>
              <a:t>cuộc</a:t>
            </a:r>
            <a:r>
              <a:rPr lang="en-US" i="1" dirty="0"/>
              <a:t> </a:t>
            </a:r>
            <a:r>
              <a:rPr lang="en-US" i="1" dirty="0" err="1"/>
              <a:t>họp</a:t>
            </a:r>
            <a:r>
              <a:rPr lang="en-US" i="1" dirty="0"/>
              <a:t> </a:t>
            </a:r>
            <a:r>
              <a:rPr lang="en-US" i="1" dirty="0" err="1"/>
              <a:t>quan</a:t>
            </a:r>
            <a:r>
              <a:rPr lang="en-US" i="1" dirty="0"/>
              <a:t> </a:t>
            </a:r>
            <a:r>
              <a:rPr lang="en-US" i="1" dirty="0" err="1"/>
              <a:t>trọng</a:t>
            </a:r>
            <a:r>
              <a:rPr lang="en-US" i="1" dirty="0"/>
              <a:t> </a:t>
            </a:r>
            <a:r>
              <a:rPr lang="en-US" i="1" dirty="0" err="1"/>
              <a:t>đó</a:t>
            </a:r>
            <a:r>
              <a:rPr lang="en-US" i="1" dirty="0"/>
              <a:t> </a:t>
            </a:r>
            <a:r>
              <a:rPr lang="en-US" i="1" dirty="0" err="1"/>
              <a:t>sao</a:t>
            </a:r>
            <a:r>
              <a:rPr lang="en-US" i="1" dirty="0"/>
              <a:t>?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90676" y="3276601"/>
            <a:ext cx="9001125" cy="103822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その大事な会議に　卒業したばかりの</a:t>
            </a:r>
            <a:r>
              <a:rPr lang="en-US" altLang="ja-JP" sz="3200" dirty="0">
                <a:latin typeface="NtMotoyaKyotai" pitchFamily="18" charset="-128"/>
                <a:ea typeface="NtMotoyaKyotai" pitchFamily="18" charset="-128"/>
              </a:rPr>
              <a:t>A</a:t>
            </a: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さんを出席させるつもりですか。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831976" y="4419600"/>
            <a:ext cx="7083425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/>
              <a:t>Nếu</a:t>
            </a:r>
            <a:r>
              <a:rPr lang="en-US" i="1" dirty="0"/>
              <a:t> </a:t>
            </a:r>
            <a:r>
              <a:rPr lang="en-US" i="1" dirty="0" err="1"/>
              <a:t>không</a:t>
            </a:r>
            <a:r>
              <a:rPr lang="en-US" i="1" dirty="0"/>
              <a:t> </a:t>
            </a:r>
            <a:r>
              <a:rPr lang="en-US" i="1" dirty="0" err="1"/>
              <a:t>muốn</a:t>
            </a:r>
            <a:r>
              <a:rPr lang="en-US" i="1" dirty="0"/>
              <a:t> </a:t>
            </a:r>
            <a:r>
              <a:rPr lang="en-US" i="1" dirty="0" err="1">
                <a:solidFill>
                  <a:srgbClr val="FF0000"/>
                </a:solidFill>
              </a:rPr>
              <a:t>làm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 err="1">
                <a:solidFill>
                  <a:srgbClr val="FF0000"/>
                </a:solidFill>
              </a:rPr>
              <a:t>cho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 err="1"/>
              <a:t>gia</a:t>
            </a:r>
            <a:r>
              <a:rPr lang="en-US" i="1" dirty="0"/>
              <a:t> </a:t>
            </a:r>
            <a:r>
              <a:rPr lang="en-US" i="1" dirty="0" err="1"/>
              <a:t>đình</a:t>
            </a:r>
            <a:r>
              <a:rPr lang="en-US" i="1" dirty="0"/>
              <a:t> lo </a:t>
            </a:r>
            <a:r>
              <a:rPr lang="en-US" i="1" dirty="0" err="1"/>
              <a:t>lắng</a:t>
            </a:r>
            <a:r>
              <a:rPr lang="en-US" i="1" dirty="0"/>
              <a:t>, </a:t>
            </a:r>
            <a:r>
              <a:rPr lang="en-US" i="1" dirty="0" err="1"/>
              <a:t>hãy</a:t>
            </a:r>
            <a:r>
              <a:rPr lang="en-US" i="1" dirty="0"/>
              <a:t> </a:t>
            </a:r>
            <a:r>
              <a:rPr lang="en-US" i="1" dirty="0" err="1"/>
              <a:t>gọi</a:t>
            </a:r>
            <a:r>
              <a:rPr lang="en-US" i="1" dirty="0"/>
              <a:t> </a:t>
            </a:r>
            <a:r>
              <a:rPr lang="en-US" i="1" dirty="0" err="1"/>
              <a:t>điện</a:t>
            </a:r>
            <a:r>
              <a:rPr lang="en-US" i="1" dirty="0"/>
              <a:t> </a:t>
            </a:r>
            <a:r>
              <a:rPr lang="en-US" i="1" dirty="0" err="1"/>
              <a:t>ngay</a:t>
            </a:r>
            <a:r>
              <a:rPr lang="en-US" i="1" dirty="0"/>
              <a:t>.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531938" y="4848225"/>
            <a:ext cx="9294812" cy="6096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家族を心配させたくなければ、電話してください。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1857376" y="5651500"/>
            <a:ext cx="4619625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i="1" dirty="0" err="1"/>
              <a:t>Vì</a:t>
            </a:r>
            <a:r>
              <a:rPr lang="en-US" i="1" dirty="0"/>
              <a:t> </a:t>
            </a:r>
            <a:r>
              <a:rPr lang="en-US" i="1" dirty="0" err="1"/>
              <a:t>bị</a:t>
            </a:r>
            <a:r>
              <a:rPr lang="en-US" i="1" dirty="0"/>
              <a:t> </a:t>
            </a:r>
            <a:r>
              <a:rPr lang="en-US" i="1" dirty="0" err="1"/>
              <a:t>cảm</a:t>
            </a:r>
            <a:r>
              <a:rPr lang="en-US" i="1" dirty="0"/>
              <a:t> </a:t>
            </a:r>
            <a:r>
              <a:rPr lang="en-US" i="1" dirty="0" err="1"/>
              <a:t>nên</a:t>
            </a:r>
            <a:r>
              <a:rPr lang="en-US" i="1" dirty="0"/>
              <a:t> (</a:t>
            </a:r>
            <a:r>
              <a:rPr lang="en-US" i="1" dirty="0" err="1"/>
              <a:t>tôi</a:t>
            </a:r>
            <a:r>
              <a:rPr lang="en-US" i="1" dirty="0"/>
              <a:t>) </a:t>
            </a:r>
            <a:r>
              <a:rPr lang="en-US" i="1" dirty="0" err="1"/>
              <a:t>đã</a:t>
            </a:r>
            <a:r>
              <a:rPr lang="en-US" i="1" dirty="0"/>
              <a:t> </a:t>
            </a:r>
            <a:r>
              <a:rPr lang="en-US" i="1" dirty="0" err="1">
                <a:solidFill>
                  <a:srgbClr val="FF0000"/>
                </a:solidFill>
              </a:rPr>
              <a:t>cho</a:t>
            </a:r>
            <a:r>
              <a:rPr lang="en-US" i="1" dirty="0"/>
              <a:t> con </a:t>
            </a:r>
            <a:r>
              <a:rPr lang="en-US" i="1" dirty="0" err="1"/>
              <a:t>tôi</a:t>
            </a:r>
            <a:r>
              <a:rPr lang="en-US" i="1" dirty="0"/>
              <a:t> </a:t>
            </a:r>
            <a:r>
              <a:rPr lang="en-US" i="1" dirty="0" err="1"/>
              <a:t>nghỉ</a:t>
            </a:r>
            <a:r>
              <a:rPr lang="en-US" i="1" dirty="0"/>
              <a:t> </a:t>
            </a:r>
            <a:r>
              <a:rPr lang="en-US" i="1" dirty="0" err="1"/>
              <a:t>học</a:t>
            </a:r>
            <a:r>
              <a:rPr lang="en-US" i="1" dirty="0"/>
              <a:t>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557338" y="6096000"/>
            <a:ext cx="8596312" cy="6096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ja-JP" altLang="en-US" sz="3200" dirty="0">
                <a:latin typeface="NtMotoyaKyotai" pitchFamily="18" charset="-128"/>
                <a:ea typeface="NtMotoyaKyotai" pitchFamily="18" charset="-128"/>
              </a:rPr>
              <a:t>カゼなので、子供に　学校を　休ませました。</a:t>
            </a:r>
            <a:endParaRPr lang="en-US" sz="3200" dirty="0">
              <a:latin typeface="NtMotoyaKyotai" pitchFamily="18" charset="-128"/>
              <a:ea typeface="NtMotoyaKyotai" pitchFamily="18" charset="-128"/>
            </a:endParaRPr>
          </a:p>
        </p:txBody>
      </p:sp>
      <p:sp>
        <p:nvSpPr>
          <p:cNvPr id="2" name="Oval 1"/>
          <p:cNvSpPr/>
          <p:nvPr/>
        </p:nvSpPr>
        <p:spPr>
          <a:xfrm>
            <a:off x="4832350" y="6096000"/>
            <a:ext cx="573088" cy="60960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469064" y="6096000"/>
            <a:ext cx="573087" cy="609600"/>
          </a:xfrm>
          <a:prstGeom prst="ellipse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14883"/>
      </p:ext>
    </p:extLst>
  </p:cSld>
  <p:clrMapOvr>
    <a:masterClrMapping/>
  </p:clrMapOvr>
  <p:transition spd="slow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 animBg="1"/>
      <p:bldP spid="13" grpId="0"/>
      <p:bldP spid="14" grpId="0" animBg="1"/>
      <p:bldP spid="2" grpId="0" animBg="1"/>
      <p:bldP spid="15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6068</TotalTime>
  <Words>2136</Words>
  <Application>Microsoft Office PowerPoint</Application>
  <PresentationFormat>Widescreen</PresentationFormat>
  <Paragraphs>296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41" baseType="lpstr">
      <vt:lpstr>HGｺﾞｼｯｸM</vt:lpstr>
      <vt:lpstr>HGPSoeiKakugothicUB</vt:lpstr>
      <vt:lpstr>HGPSoeiKakupoptai</vt:lpstr>
      <vt:lpstr>mikachan</vt:lpstr>
      <vt:lpstr>mikachan-P</vt:lpstr>
      <vt:lpstr>mikachan-PB</vt:lpstr>
      <vt:lpstr>ＭＳ Ｐゴシック</vt:lpstr>
      <vt:lpstr>NtMotoyaKyotai</vt:lpstr>
      <vt:lpstr>TagsXtreme</vt:lpstr>
      <vt:lpstr>Arial</vt:lpstr>
      <vt:lpstr>Chiller</vt:lpstr>
      <vt:lpstr>Corbel</vt:lpstr>
      <vt:lpstr>Kristen ITC</vt:lpstr>
      <vt:lpstr>Tahoma</vt:lpstr>
      <vt:lpstr>Wingdings</vt:lpstr>
      <vt:lpstr>Wingdings 2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Cuong</dc:creator>
  <cp:lastModifiedBy>Nguyen Cuong</cp:lastModifiedBy>
  <cp:revision>46</cp:revision>
  <dcterms:created xsi:type="dcterms:W3CDTF">2015-04-20T08:14:25Z</dcterms:created>
  <dcterms:modified xsi:type="dcterms:W3CDTF">2015-08-10T05:58:02Z</dcterms:modified>
</cp:coreProperties>
</file>

<file path=docProps/thumbnail.jpeg>
</file>